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71" r:id="rId7"/>
    <p:sldId id="272" r:id="rId8"/>
    <p:sldId id="273" r:id="rId9"/>
    <p:sldId id="263" r:id="rId10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2060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5" d="100"/>
          <a:sy n="75" d="100"/>
        </p:scale>
        <p:origin x="211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91C58E76-C405-4D8F-9167-05C6ABAAC234}" type="datetime1">
              <a:rPr lang="sl-SI" smtClean="0"/>
              <a:t>26. 05. 2020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sl-SI" smtClean="0"/>
              <a:pPr algn="r"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1DEFA364-ADFB-41C1-BD4D-47A8FD3A34B5}" type="datetime1">
              <a:rPr lang="sl-SI" smtClean="0"/>
              <a:pPr/>
              <a:t>26. 05. 2020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0A3C37BE-C303-496D-B5CD-85F2937540FC}" type="slidenum">
              <a:rPr lang="sl-SI" smtClean="0"/>
              <a:pPr algn="r"/>
              <a:t>‹#›</a:t>
            </a:fld>
            <a:endParaRPr lang="sl-S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8" name="Pravokotnik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sl-SI" noProof="0" smtClean="0"/>
              <a:t>Kliknite, da uredite slog podnaslova matrice</a:t>
            </a:r>
            <a:endParaRPr lang="sl-SI" noProof="0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9D500D-A8F4-42BE-90D1-91106C0DF299}" type="datetime1">
              <a:rPr lang="sl-SI" smtClean="0"/>
              <a:pPr/>
              <a:t>26. 05. 2020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sl-SI" smtClean="0"/>
              <a:pPr algn="r"/>
              <a:t>‹#›</a:t>
            </a:fld>
            <a:endParaRPr lang="sl-SI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sliko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FC398D1-1221-45D2-8931-B2863C3DFCB1}" type="datetime1">
              <a:rPr lang="sl-SI" smtClean="0"/>
              <a:pPr/>
              <a:t>26. 05. 2020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42B4396-C666-47F2-A299-F341ED525675}" type="datetime1">
              <a:rPr lang="sl-SI" smtClean="0"/>
              <a:pPr/>
              <a:t>26. 05. 2020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E1D82AB-C5CE-45C0-A854-550F24D74EC7}" type="datetime1">
              <a:rPr lang="sl-SI" smtClean="0"/>
              <a:pPr/>
              <a:t>26. 05. 2020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sl-SI" smtClean="0"/>
              <a:pPr algn="r"/>
              <a:t>‹#›</a:t>
            </a:fld>
            <a:endParaRPr lang="sl-SI" dirty="0"/>
          </a:p>
        </p:txBody>
      </p:sp>
      <p:grpSp>
        <p:nvGrpSpPr>
          <p:cNvPr id="7" name="Skupina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Raven povezovalnik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ven povezovalnik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49AD475-8C21-4BCF-B7B9-592157BA5F79}" type="datetime1">
              <a:rPr lang="sl-SI" smtClean="0"/>
              <a:pPr/>
              <a:t>26. 05. 2020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ni diapozitiv s sli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Raven povezovalnik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en povezovalnik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Skupina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Raven povezovalnik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ven povezovalnik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Pravokotnik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8" name="Pravokotnik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 hasCustomPrompt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lvl="0" rtl="0"/>
            <a:r>
              <a:rPr lang="sl-SI" noProof="0" dirty="0"/>
              <a:t>Uredite sloge besedila matrice</a:t>
            </a: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Označba mesta za sliko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19" name="Besedilo navodil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sl-SI" sz="1200" b="1" i="1" noProof="0" dirty="0">
                <a:latin typeface="Arial" pitchFamily="34" charset="0"/>
                <a:cs typeface="Arial" pitchFamily="34" charset="0"/>
              </a:rPr>
              <a:t>OPOMBA:</a:t>
            </a:r>
          </a:p>
          <a:p>
            <a:pPr rtl="0"/>
            <a:r>
              <a:rPr lang="sl-SI" sz="1200" i="1" noProof="0" dirty="0">
                <a:latin typeface="Arial" pitchFamily="34" charset="0"/>
                <a:cs typeface="Arial" pitchFamily="34" charset="0"/>
              </a:rPr>
              <a:t>Če želite spremeniti sliko na tem diapozitivu, jo izberite in izbrišite. Nato kliknite ikono »Slike« v označbi mesta, da vstavite svojo sliko.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Skupina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Raven povezovalnik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aven povezovalnik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Pravokotnik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noProof="0" dirty="0"/>
            </a:p>
          </p:txBody>
        </p:sp>
        <p:grpSp>
          <p:nvGrpSpPr>
            <p:cNvPr id="11" name="Skupina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Raven povezovalnik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Raven povezovalnik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85A2693-53A8-49DB-AD6C-AF95507869E7}" type="datetime1">
              <a:rPr lang="sl-SI" smtClean="0"/>
              <a:pPr/>
              <a:t>26. 05. 2020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sl-SI" smtClean="0"/>
              <a:pPr algn="r"/>
              <a:t>‹#›</a:t>
            </a:fld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AEC8C67-8B06-47CC-AEF4-67D0BE7B3ED3}" type="datetime1">
              <a:rPr lang="sl-SI" smtClean="0"/>
              <a:pPr/>
              <a:t>26. 05. 2020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0FF54DE5-C571-48E8-A5BC-B369434E2F44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A288B8D-8F73-4096-B758-8F08E1C630B8}" type="datetime1">
              <a:rPr lang="sl-SI" smtClean="0"/>
              <a:pPr/>
              <a:t>26. 05. 2020</a:t>
            </a:fld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0FF54DE5-C571-48E8-A5BC-B369434E2F44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8CDFF61-906D-4712-8F32-320E8712CF79}" type="datetime1">
              <a:rPr lang="sl-SI" smtClean="0"/>
              <a:pPr/>
              <a:t>26. 05. 2020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0FF54DE5-C571-48E8-A5BC-B369434E2F44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96AB967-2EE0-455B-86AF-5510F510F65D}" type="datetime1">
              <a:rPr lang="sl-SI" smtClean="0"/>
              <a:pPr/>
              <a:t>26. 05. 2020</a:t>
            </a:fld>
            <a:endParaRPr lang="sl-SI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5FA449D-D37C-4EF4-8E48-F5D6D1ECECBF}" type="datetime1">
              <a:rPr lang="sl-SI" smtClean="0"/>
              <a:pPr/>
              <a:t>26. 05. 2020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sl-SI" noProof="0" dirty="0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  <a:p>
            <a:pPr lvl="5" rtl="0"/>
            <a:r>
              <a:rPr lang="sl-SI" noProof="0" dirty="0"/>
              <a:t>Šesta raven</a:t>
            </a:r>
          </a:p>
          <a:p>
            <a:pPr lvl="6" rtl="0"/>
            <a:r>
              <a:rPr lang="sl-SI" noProof="0" dirty="0"/>
              <a:t>Sedma raven</a:t>
            </a:r>
          </a:p>
          <a:p>
            <a:pPr lvl="7" rtl="0"/>
            <a:r>
              <a:rPr lang="sl-SI" noProof="0" dirty="0"/>
              <a:t>Osma raven</a:t>
            </a:r>
          </a:p>
          <a:p>
            <a:pPr lvl="8" rtl="0"/>
            <a:r>
              <a:rPr lang="sl-SI" noProof="0" dirty="0"/>
              <a:t>Deveta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786E4642-2872-41B3-838D-9B73A97AEEC7}" type="datetime1">
              <a:rPr lang="sl-SI" smtClean="0"/>
              <a:pPr/>
              <a:t>26. 05. 2020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r"/>
            <a:fld id="{0FF54DE5-C571-48E8-A5BC-B369434E2F44}" type="slidenum">
              <a:rPr lang="sl-SI" smtClean="0"/>
              <a:pPr algn="r"/>
              <a:t>‹#›</a:t>
            </a:fld>
            <a:endParaRPr lang="sl-SI" dirty="0"/>
          </a:p>
        </p:txBody>
      </p:sp>
      <p:grpSp>
        <p:nvGrpSpPr>
          <p:cNvPr id="15" name="Skupina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Raven povezovalnik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ven povezovalnik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ctrTitle"/>
          </p:nvPr>
        </p:nvSpPr>
        <p:spPr/>
        <p:txBody>
          <a:bodyPr rtlCol="0" anchor="ctr"/>
          <a:lstStyle/>
          <a:p>
            <a:pPr rtl="0"/>
            <a:r>
              <a:rPr lang="sl-SI" dirty="0" smtClean="0">
                <a:solidFill>
                  <a:srgbClr val="7030A0"/>
                </a:solidFill>
              </a:rPr>
              <a:t>DOPUSTNI </a:t>
            </a:r>
            <a:r>
              <a:rPr lang="sl-SI" dirty="0" smtClean="0">
                <a:solidFill>
                  <a:srgbClr val="7030A0"/>
                </a:solidFill>
              </a:rPr>
              <a:t>ODVISNIK</a:t>
            </a:r>
            <a:endParaRPr lang="sl-SI" dirty="0">
              <a:solidFill>
                <a:srgbClr val="7030A0"/>
              </a:solidFill>
            </a:endParaRPr>
          </a:p>
        </p:txBody>
      </p:sp>
      <p:pic>
        <p:nvPicPr>
          <p:cNvPr id="4" name="Označba mesta za sliko 3" descr="Odprta knjiga na mizi, zamegljene police knjig v ozadju" title="Vzorčna slika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5" r="8895"/>
          <a:stretch>
            <a:fillRect/>
          </a:stretch>
        </p:blipFill>
        <p:spPr/>
      </p:pic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511">
        <p:fade/>
      </p:transition>
    </mc:Choice>
    <mc:Fallback>
      <p:transition spd="med" advTm="85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 smtClean="0">
                <a:solidFill>
                  <a:srgbClr val="7030A0"/>
                </a:solidFill>
              </a:rPr>
              <a:t>Kaj </a:t>
            </a:r>
            <a:r>
              <a:rPr lang="sl-SI" dirty="0" smtClean="0">
                <a:solidFill>
                  <a:srgbClr val="7030A0"/>
                </a:solidFill>
              </a:rPr>
              <a:t>beseda DOPUSTNI sploh pomeni</a:t>
            </a:r>
            <a:r>
              <a:rPr lang="sl-SI" dirty="0" smtClean="0">
                <a:solidFill>
                  <a:srgbClr val="7030A0"/>
                </a:solidFill>
              </a:rPr>
              <a:t>?</a:t>
            </a:r>
            <a:endParaRPr lang="sl-SI" dirty="0">
              <a:solidFill>
                <a:srgbClr val="7030A0"/>
              </a:solidFill>
            </a:endParaRPr>
          </a:p>
        </p:txBody>
      </p:sp>
      <p:sp>
        <p:nvSpPr>
          <p:cNvPr id="14" name="Označba mesta za vsebino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endParaRPr lang="sl-SI" sz="2500" dirty="0" smtClean="0"/>
          </a:p>
          <a:p>
            <a:pPr marL="0" indent="0" rtl="0">
              <a:buNone/>
            </a:pPr>
            <a:r>
              <a:rPr lang="sl-SI" dirty="0" smtClean="0"/>
              <a:t>Poskušaj najti primeren izraz:</a:t>
            </a:r>
          </a:p>
          <a:p>
            <a:pPr marL="0" indent="0" rtl="0">
              <a:buNone/>
            </a:pPr>
            <a:r>
              <a:rPr lang="sl-SI" dirty="0" smtClean="0"/>
              <a:t>Okoliščine nečesa ne spodbujajo, vendar tudi ne onemogočajo. Zato se tisto zgodi bolj s težavo.</a:t>
            </a:r>
          </a:p>
          <a:p>
            <a:pPr marL="0" indent="0" rtl="0">
              <a:buNone/>
            </a:pPr>
            <a:r>
              <a:rPr lang="sl-SI" dirty="0" smtClean="0"/>
              <a:t>Npr. Cesta je bila poledenela. Ni se zgodila nobena nesreča.</a:t>
            </a:r>
          </a:p>
          <a:p>
            <a:pPr marL="0" indent="0" rtl="0">
              <a:buNone/>
            </a:pPr>
            <a:endParaRPr lang="sl-SI" dirty="0"/>
          </a:p>
          <a:p>
            <a:pPr marL="0" indent="0" rtl="0">
              <a:buNone/>
            </a:pPr>
            <a:r>
              <a:rPr lang="sl-SI" dirty="0" smtClean="0"/>
              <a:t>Okoliščine DOPUŠČAJO, da se nekaj zgodi.</a:t>
            </a:r>
          </a:p>
          <a:p>
            <a:pPr marL="0" indent="0" rtl="0">
              <a:buNone/>
            </a:pPr>
            <a:endParaRPr lang="sl-SI" dirty="0"/>
          </a:p>
          <a:p>
            <a:pPr marL="0" indent="0" rtl="0">
              <a:buNone/>
            </a:pPr>
            <a:endParaRPr lang="sl-SI" dirty="0" smtClean="0"/>
          </a:p>
          <a:p>
            <a:pPr marL="0" indent="0" rtl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 rtl="0">
              <a:buNone/>
            </a:pPr>
            <a:endParaRPr lang="sl-SI" dirty="0"/>
          </a:p>
        </p:txBody>
      </p:sp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6902">
        <p:fade/>
      </p:transition>
    </mc:Choice>
    <mc:Fallback>
      <p:transition spd="med" advTm="569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 smtClean="0">
                <a:solidFill>
                  <a:srgbClr val="7030A0"/>
                </a:solidFill>
              </a:rPr>
              <a:t>Značilnosti </a:t>
            </a:r>
            <a:r>
              <a:rPr lang="sl-SI" dirty="0" smtClean="0">
                <a:solidFill>
                  <a:srgbClr val="7030A0"/>
                </a:solidFill>
              </a:rPr>
              <a:t>dopustnega </a:t>
            </a:r>
            <a:r>
              <a:rPr lang="sl-SI" dirty="0" smtClean="0">
                <a:solidFill>
                  <a:srgbClr val="7030A0"/>
                </a:solidFill>
              </a:rPr>
              <a:t>odvisnika</a:t>
            </a:r>
            <a:endParaRPr lang="sl-SI" dirty="0">
              <a:solidFill>
                <a:srgbClr val="7030A0"/>
              </a:solidFill>
            </a:endParaRPr>
          </a:p>
        </p:txBody>
      </p:sp>
      <p:sp>
        <p:nvSpPr>
          <p:cNvPr id="14" name="Označba mesta za vsebino 13"/>
          <p:cNvSpPr>
            <a:spLocks noGrp="1"/>
          </p:cNvSpPr>
          <p:nvPr>
            <p:ph idx="1"/>
          </p:nvPr>
        </p:nvSpPr>
        <p:spPr>
          <a:xfrm>
            <a:off x="1104900" y="1332411"/>
            <a:ext cx="9982200" cy="4839789"/>
          </a:xfrm>
        </p:spPr>
        <p:txBody>
          <a:bodyPr rtlCol="0">
            <a:normAutofit lnSpcReduction="10000"/>
          </a:bodyPr>
          <a:lstStyle/>
          <a:p>
            <a:pPr marL="0" indent="0" rtl="0">
              <a:buNone/>
            </a:pPr>
            <a:r>
              <a:rPr lang="sl-SI" dirty="0" smtClean="0"/>
              <a:t>Primer:</a:t>
            </a:r>
            <a:endParaRPr lang="sl-SI" dirty="0"/>
          </a:p>
          <a:p>
            <a:r>
              <a:rPr lang="sl-SI" dirty="0">
                <a:solidFill>
                  <a:srgbClr val="7030A0"/>
                </a:solidFill>
              </a:rPr>
              <a:t>Cesta je bila poledenela. Ni se zgodila nobena nesreča</a:t>
            </a:r>
            <a:r>
              <a:rPr lang="sl-SI" dirty="0" smtClean="0">
                <a:solidFill>
                  <a:srgbClr val="7030A0"/>
                </a:solidFill>
              </a:rPr>
              <a:t>.</a:t>
            </a:r>
          </a:p>
          <a:p>
            <a:r>
              <a:rPr lang="sl-SI" dirty="0" smtClean="0">
                <a:solidFill>
                  <a:srgbClr val="7030A0"/>
                </a:solidFill>
              </a:rPr>
              <a:t>Čeprav je bila cesta poledenela, se ni zgodila nobena nesreča.</a:t>
            </a:r>
          </a:p>
          <a:p>
            <a:r>
              <a:rPr lang="sl-SI" dirty="0" smtClean="0">
                <a:solidFill>
                  <a:srgbClr val="7030A0"/>
                </a:solidFill>
              </a:rPr>
              <a:t>Kljub temu da je bila cesta poledenela, se ni zgodila nobena nesreča.</a:t>
            </a:r>
            <a:endParaRPr lang="sl-SI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sl-SI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sl-SI" dirty="0" smtClean="0">
                <a:solidFill>
                  <a:srgbClr val="7030A0"/>
                </a:solidFill>
              </a:rPr>
              <a:t>GLAVNI STAVEK: </a:t>
            </a:r>
            <a:r>
              <a:rPr lang="sl-SI" dirty="0" smtClean="0">
                <a:solidFill>
                  <a:srgbClr val="7030A0"/>
                </a:solidFill>
              </a:rPr>
              <a:t>se ni zgodila nobena nesreča</a:t>
            </a:r>
            <a:endParaRPr lang="sl-SI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sl-SI" dirty="0" smtClean="0">
                <a:solidFill>
                  <a:srgbClr val="7030A0"/>
                </a:solidFill>
              </a:rPr>
              <a:t>POVEDEK GLAVNEGA STAVKA: </a:t>
            </a:r>
            <a:r>
              <a:rPr lang="sl-SI" dirty="0" smtClean="0">
                <a:solidFill>
                  <a:srgbClr val="7030A0"/>
                </a:solidFill>
              </a:rPr>
              <a:t>se ni zgodila</a:t>
            </a:r>
            <a:endParaRPr lang="sl-SI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sl-SI" dirty="0" smtClean="0">
                <a:solidFill>
                  <a:srgbClr val="7030A0"/>
                </a:solidFill>
              </a:rPr>
              <a:t>PO ODVISNIKU SE VPRAŠAMO: </a:t>
            </a:r>
            <a:r>
              <a:rPr lang="sl-SI" dirty="0" smtClean="0">
                <a:solidFill>
                  <a:srgbClr val="7030A0"/>
                </a:solidFill>
              </a:rPr>
              <a:t>Kljub čemu se ni zgodila?</a:t>
            </a:r>
            <a:endParaRPr lang="sl-SI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sl-SI" dirty="0" smtClean="0">
                <a:solidFill>
                  <a:srgbClr val="7030A0"/>
                </a:solidFill>
              </a:rPr>
              <a:t>VEZNIK: </a:t>
            </a:r>
            <a:r>
              <a:rPr lang="sl-SI" dirty="0" smtClean="0">
                <a:solidFill>
                  <a:srgbClr val="7030A0"/>
                </a:solidFill>
              </a:rPr>
              <a:t>čeprav/kljub temu da</a:t>
            </a:r>
            <a:endParaRPr lang="sl-SI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sl-SI" dirty="0" smtClean="0">
                <a:solidFill>
                  <a:srgbClr val="7030A0"/>
                </a:solidFill>
              </a:rPr>
              <a:t>ODVISNIK IZRAŽA: </a:t>
            </a:r>
            <a:r>
              <a:rPr lang="sl-SI" dirty="0" smtClean="0">
                <a:solidFill>
                  <a:srgbClr val="7030A0"/>
                </a:solidFill>
              </a:rPr>
              <a:t>oviro dejanja </a:t>
            </a:r>
            <a:r>
              <a:rPr lang="sl-SI" dirty="0" smtClean="0">
                <a:solidFill>
                  <a:srgbClr val="7030A0"/>
                </a:solidFill>
              </a:rPr>
              <a:t>iz glavnega stavka</a:t>
            </a:r>
          </a:p>
          <a:p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endParaRPr lang="sl-SI" dirty="0"/>
          </a:p>
          <a:p>
            <a:pPr marL="0" indent="0" rtl="0">
              <a:buNone/>
            </a:pPr>
            <a:endParaRPr lang="sl-SI" dirty="0" smtClean="0"/>
          </a:p>
          <a:p>
            <a:pPr marL="0" indent="0" rtl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 rtl="0">
              <a:buNone/>
            </a:pPr>
            <a:endParaRPr lang="sl-SI" dirty="0"/>
          </a:p>
        </p:txBody>
      </p:sp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1567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9300">
        <p:fade/>
      </p:transition>
    </mc:Choice>
    <mc:Fallback>
      <p:transition spd="med" advTm="99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 smtClean="0">
                <a:solidFill>
                  <a:srgbClr val="7030A0"/>
                </a:solidFill>
              </a:rPr>
              <a:t>Značilnosti </a:t>
            </a:r>
            <a:r>
              <a:rPr lang="sl-SI" dirty="0" smtClean="0">
                <a:solidFill>
                  <a:srgbClr val="7030A0"/>
                </a:solidFill>
              </a:rPr>
              <a:t>dopustnega </a:t>
            </a:r>
            <a:r>
              <a:rPr lang="sl-SI" dirty="0" smtClean="0">
                <a:solidFill>
                  <a:srgbClr val="7030A0"/>
                </a:solidFill>
              </a:rPr>
              <a:t>odvisnika</a:t>
            </a:r>
            <a:endParaRPr lang="sl-SI" dirty="0">
              <a:solidFill>
                <a:srgbClr val="7030A0"/>
              </a:solidFill>
            </a:endParaRPr>
          </a:p>
        </p:txBody>
      </p:sp>
      <p:sp>
        <p:nvSpPr>
          <p:cNvPr id="14" name="Označba mesta za vsebino 13"/>
          <p:cNvSpPr>
            <a:spLocks noGrp="1"/>
          </p:cNvSpPr>
          <p:nvPr>
            <p:ph idx="1"/>
          </p:nvPr>
        </p:nvSpPr>
        <p:spPr>
          <a:xfrm>
            <a:off x="1104900" y="1332411"/>
            <a:ext cx="9982200" cy="4839789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sl-SI" dirty="0" smtClean="0"/>
              <a:t>Primer:</a:t>
            </a:r>
            <a:endParaRPr lang="sl-SI" dirty="0"/>
          </a:p>
          <a:p>
            <a:r>
              <a:rPr lang="sl-SI" dirty="0">
                <a:solidFill>
                  <a:srgbClr val="7030A0"/>
                </a:solidFill>
              </a:rPr>
              <a:t>Čeprav je bila cesta poledenela, se ni zgodila nobena </a:t>
            </a:r>
            <a:r>
              <a:rPr lang="sl-SI" dirty="0" smtClean="0">
                <a:solidFill>
                  <a:srgbClr val="7030A0"/>
                </a:solidFill>
              </a:rPr>
              <a:t>nesreča</a:t>
            </a:r>
            <a:r>
              <a:rPr lang="sl-SI" dirty="0" smtClean="0">
                <a:solidFill>
                  <a:srgbClr val="7030A0"/>
                </a:solidFill>
              </a:rPr>
              <a:t>.</a:t>
            </a:r>
          </a:p>
          <a:p>
            <a:r>
              <a:rPr lang="sl-SI" dirty="0" smtClean="0">
                <a:solidFill>
                  <a:srgbClr val="7030A0"/>
                </a:solidFill>
              </a:rPr>
              <a:t>Kljub temu da </a:t>
            </a:r>
            <a:r>
              <a:rPr lang="sl-SI" dirty="0">
                <a:solidFill>
                  <a:srgbClr val="7030A0"/>
                </a:solidFill>
              </a:rPr>
              <a:t>je bila cesta poledenela, se ni zgodila </a:t>
            </a:r>
            <a:r>
              <a:rPr lang="sl-SI">
                <a:solidFill>
                  <a:srgbClr val="7030A0"/>
                </a:solidFill>
              </a:rPr>
              <a:t>nobena </a:t>
            </a:r>
            <a:r>
              <a:rPr lang="sl-SI" smtClean="0">
                <a:solidFill>
                  <a:srgbClr val="7030A0"/>
                </a:solidFill>
              </a:rPr>
              <a:t>nesreča.</a:t>
            </a:r>
            <a:endParaRPr lang="sl-SI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sl-SI" dirty="0" smtClean="0">
                <a:solidFill>
                  <a:srgbClr val="7030A0"/>
                </a:solidFill>
              </a:rPr>
              <a:t>ODVISNI STAVEK V NAŠEM PRIMERU STOJI </a:t>
            </a:r>
            <a:r>
              <a:rPr lang="sl-SI" dirty="0" smtClean="0">
                <a:solidFill>
                  <a:srgbClr val="7030A0"/>
                </a:solidFill>
              </a:rPr>
              <a:t>PRED </a:t>
            </a:r>
            <a:r>
              <a:rPr lang="sl-SI" dirty="0" smtClean="0">
                <a:solidFill>
                  <a:srgbClr val="7030A0"/>
                </a:solidFill>
              </a:rPr>
              <a:t>GLAVNIM STAVKOM.</a:t>
            </a:r>
          </a:p>
          <a:p>
            <a:pPr marL="0" indent="0">
              <a:buNone/>
            </a:pPr>
            <a:endParaRPr lang="sl-SI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sl-SI" dirty="0" smtClean="0">
                <a:solidFill>
                  <a:srgbClr val="7030A0"/>
                </a:solidFill>
              </a:rPr>
              <a:t>KAKO BI SE GLASILA POVED, ČE BI ZAMENJALI ZAPOREDJE GLAVNEGA IN ODVISNEGA STAVKA?</a:t>
            </a:r>
          </a:p>
          <a:p>
            <a:pPr marL="0" indent="0">
              <a:buNone/>
            </a:pPr>
            <a:endParaRPr lang="sl-SI" dirty="0">
              <a:solidFill>
                <a:srgbClr val="7030A0"/>
              </a:solidFill>
            </a:endParaRPr>
          </a:p>
          <a:p>
            <a:r>
              <a:rPr lang="sl-SI" dirty="0" smtClean="0">
                <a:solidFill>
                  <a:srgbClr val="7030A0"/>
                </a:solidFill>
              </a:rPr>
              <a:t>Nobena nesreča se ni zgodila, čeprav je bila cesta poledenela.</a:t>
            </a:r>
          </a:p>
          <a:p>
            <a:r>
              <a:rPr lang="sl-SI" dirty="0">
                <a:solidFill>
                  <a:srgbClr val="7030A0"/>
                </a:solidFill>
              </a:rPr>
              <a:t>Nobena nesreča se ni zgodila, </a:t>
            </a:r>
            <a:r>
              <a:rPr lang="sl-SI" dirty="0" smtClean="0">
                <a:solidFill>
                  <a:srgbClr val="7030A0"/>
                </a:solidFill>
              </a:rPr>
              <a:t>kljub temu da </a:t>
            </a:r>
            <a:r>
              <a:rPr lang="sl-SI" dirty="0">
                <a:solidFill>
                  <a:srgbClr val="7030A0"/>
                </a:solidFill>
              </a:rPr>
              <a:t>je bila cesta poledenela.</a:t>
            </a:r>
          </a:p>
          <a:p>
            <a:endParaRPr lang="sl-SI" dirty="0" smtClean="0">
              <a:solidFill>
                <a:srgbClr val="7030A0"/>
              </a:solidFill>
            </a:endParaRPr>
          </a:p>
          <a:p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endParaRPr lang="sl-SI" dirty="0"/>
          </a:p>
          <a:p>
            <a:pPr marL="0" indent="0" rtl="0">
              <a:buNone/>
            </a:pPr>
            <a:endParaRPr lang="sl-SI" dirty="0" smtClean="0"/>
          </a:p>
          <a:p>
            <a:pPr marL="0" indent="0" rtl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 rtl="0">
              <a:buNone/>
            </a:pPr>
            <a:endParaRPr lang="sl-SI" dirty="0"/>
          </a:p>
        </p:txBody>
      </p:sp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9341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8104">
        <p:fade/>
      </p:transition>
    </mc:Choice>
    <mc:Fallback>
      <p:transition spd="med" advTm="481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 smtClean="0">
                <a:solidFill>
                  <a:srgbClr val="7030A0"/>
                </a:solidFill>
              </a:rPr>
              <a:t>Značilnosti </a:t>
            </a:r>
            <a:r>
              <a:rPr lang="sl-SI" dirty="0" smtClean="0">
                <a:solidFill>
                  <a:srgbClr val="7030A0"/>
                </a:solidFill>
              </a:rPr>
              <a:t>dopustnega </a:t>
            </a:r>
            <a:r>
              <a:rPr lang="sl-SI" dirty="0" smtClean="0">
                <a:solidFill>
                  <a:srgbClr val="7030A0"/>
                </a:solidFill>
              </a:rPr>
              <a:t>odvisnika</a:t>
            </a:r>
            <a:endParaRPr lang="sl-SI" dirty="0">
              <a:solidFill>
                <a:srgbClr val="7030A0"/>
              </a:solidFill>
            </a:endParaRPr>
          </a:p>
        </p:txBody>
      </p:sp>
      <p:sp>
        <p:nvSpPr>
          <p:cNvPr id="14" name="Označba mesta za vsebino 13"/>
          <p:cNvSpPr>
            <a:spLocks noGrp="1"/>
          </p:cNvSpPr>
          <p:nvPr>
            <p:ph idx="1"/>
          </p:nvPr>
        </p:nvSpPr>
        <p:spPr>
          <a:xfrm>
            <a:off x="1104900" y="1332411"/>
            <a:ext cx="9982200" cy="4839789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sl-SI" sz="2400" dirty="0" smtClean="0">
                <a:solidFill>
                  <a:srgbClr val="7030A0"/>
                </a:solidFill>
              </a:rPr>
              <a:t>Podčrtane dele v enostavčnih povedih pretvorimo v </a:t>
            </a:r>
            <a:r>
              <a:rPr lang="sl-SI" sz="2400" dirty="0" smtClean="0">
                <a:solidFill>
                  <a:srgbClr val="7030A0"/>
                </a:solidFill>
              </a:rPr>
              <a:t>dopustne odvisnike</a:t>
            </a:r>
            <a:r>
              <a:rPr lang="sl-SI" sz="2400" dirty="0" smtClean="0">
                <a:solidFill>
                  <a:srgbClr val="7030A0"/>
                </a:solidFill>
              </a:rPr>
              <a:t>.</a:t>
            </a:r>
            <a:endParaRPr lang="sl-SI" sz="2400" dirty="0">
              <a:solidFill>
                <a:srgbClr val="7030A0"/>
              </a:solidFill>
            </a:endParaRPr>
          </a:p>
          <a:p>
            <a:r>
              <a:rPr lang="sl-SI" sz="2400" u="sng" dirty="0" smtClean="0">
                <a:solidFill>
                  <a:schemeClr val="accent4"/>
                </a:solidFill>
              </a:rPr>
              <a:t>Kljub pomanjkanju svetlobe </a:t>
            </a:r>
            <a:r>
              <a:rPr lang="sl-SI" sz="2400" dirty="0" smtClean="0">
                <a:solidFill>
                  <a:schemeClr val="accent4"/>
                </a:solidFill>
              </a:rPr>
              <a:t>so rože lepo uspevale.</a:t>
            </a:r>
            <a:endParaRPr lang="sl-SI" sz="2400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sl-SI" sz="2400" dirty="0" smtClean="0">
              <a:solidFill>
                <a:schemeClr val="accent4"/>
              </a:solidFill>
            </a:endParaRPr>
          </a:p>
          <a:p>
            <a:pPr lvl="1"/>
            <a:r>
              <a:rPr lang="sl-SI" sz="2400" u="sng" dirty="0" smtClean="0">
                <a:solidFill>
                  <a:schemeClr val="accent4"/>
                </a:solidFill>
              </a:rPr>
              <a:t>Čeprav so imele malo svetlobe</a:t>
            </a:r>
            <a:r>
              <a:rPr lang="sl-SI" sz="2400" dirty="0" smtClean="0">
                <a:solidFill>
                  <a:schemeClr val="accent4"/>
                </a:solidFill>
              </a:rPr>
              <a:t>, so rože lepo uspevale.</a:t>
            </a:r>
            <a:endParaRPr lang="sl-SI" sz="2400" dirty="0" smtClean="0">
              <a:solidFill>
                <a:schemeClr val="accent4"/>
              </a:solidFill>
            </a:endParaRPr>
          </a:p>
          <a:p>
            <a:pPr marL="457200" lvl="1" indent="0">
              <a:buNone/>
            </a:pPr>
            <a:endParaRPr lang="sl-SI" sz="2400" dirty="0" smtClean="0">
              <a:solidFill>
                <a:schemeClr val="accent4"/>
              </a:solidFill>
            </a:endParaRPr>
          </a:p>
          <a:p>
            <a:r>
              <a:rPr lang="sl-SI" sz="2400" dirty="0" smtClean="0">
                <a:solidFill>
                  <a:schemeClr val="accent4"/>
                </a:solidFill>
              </a:rPr>
              <a:t>Za študij japonščine se je odločil </a:t>
            </a:r>
            <a:r>
              <a:rPr lang="sl-SI" sz="2400" u="sng" dirty="0" smtClean="0">
                <a:solidFill>
                  <a:schemeClr val="accent4"/>
                </a:solidFill>
              </a:rPr>
              <a:t>kljub nasprotovanju staršev</a:t>
            </a:r>
            <a:r>
              <a:rPr lang="sl-SI" sz="2400" dirty="0" smtClean="0">
                <a:solidFill>
                  <a:schemeClr val="accent4"/>
                </a:solidFill>
              </a:rPr>
              <a:t>.</a:t>
            </a:r>
            <a:endParaRPr lang="sl-SI" sz="2400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sl-SI" sz="2400" dirty="0" smtClean="0">
              <a:solidFill>
                <a:schemeClr val="accent4"/>
              </a:solidFill>
            </a:endParaRPr>
          </a:p>
          <a:p>
            <a:pPr lvl="1"/>
            <a:r>
              <a:rPr lang="sl-SI" sz="2400" dirty="0" smtClean="0">
                <a:solidFill>
                  <a:schemeClr val="accent4"/>
                </a:solidFill>
              </a:rPr>
              <a:t>Za študij japonščine se je odločil, </a:t>
            </a:r>
            <a:r>
              <a:rPr lang="sl-SI" sz="2400" u="sng" dirty="0" smtClean="0">
                <a:solidFill>
                  <a:schemeClr val="accent4"/>
                </a:solidFill>
              </a:rPr>
              <a:t>čeprav so starši nasprotovali.</a:t>
            </a:r>
            <a:endParaRPr lang="sl-SI" sz="2400" u="sng" dirty="0" smtClean="0">
              <a:solidFill>
                <a:schemeClr val="accent4"/>
              </a:solidFill>
            </a:endParaRPr>
          </a:p>
          <a:p>
            <a:pPr lvl="1"/>
            <a:endParaRPr lang="sl-SI" sz="24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sl-SI" sz="2400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endParaRPr lang="sl-SI" dirty="0"/>
          </a:p>
          <a:p>
            <a:pPr marL="0" indent="0" rtl="0">
              <a:buNone/>
            </a:pPr>
            <a:endParaRPr lang="sl-SI" dirty="0" smtClean="0"/>
          </a:p>
          <a:p>
            <a:pPr marL="0" indent="0" rtl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 rtl="0">
              <a:buNone/>
            </a:pPr>
            <a:endParaRPr lang="sl-SI" dirty="0"/>
          </a:p>
        </p:txBody>
      </p:sp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6845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2260">
        <p:fade/>
      </p:transition>
    </mc:Choice>
    <mc:Fallback>
      <p:transition spd="med" advTm="622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 smtClean="0"/>
              <a:t>NALOGE</a:t>
            </a:r>
            <a:endParaRPr lang="sl-SI" dirty="0"/>
          </a:p>
        </p:txBody>
      </p:sp>
      <p:sp>
        <p:nvSpPr>
          <p:cNvPr id="3" name="Pravokotnik 2"/>
          <p:cNvSpPr/>
          <p:nvPr/>
        </p:nvSpPr>
        <p:spPr>
          <a:xfrm>
            <a:off x="3047241" y="2763691"/>
            <a:ext cx="634930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200" dirty="0" smtClean="0">
                <a:solidFill>
                  <a:srgbClr val="7030A0"/>
                </a:solidFill>
              </a:rPr>
              <a:t>Samostojni delovni zvezek, str. </a:t>
            </a:r>
            <a:r>
              <a:rPr lang="sl-SI" sz="2200" dirty="0" smtClean="0">
                <a:solidFill>
                  <a:srgbClr val="7030A0"/>
                </a:solidFill>
              </a:rPr>
              <a:t>72</a:t>
            </a:r>
            <a:r>
              <a:rPr lang="sl-SI" sz="2200" dirty="0" smtClean="0">
                <a:solidFill>
                  <a:srgbClr val="7030A0"/>
                </a:solidFill>
              </a:rPr>
              <a:t>–77, </a:t>
            </a:r>
            <a:r>
              <a:rPr lang="sl-SI" sz="2200" dirty="0" err="1" smtClean="0">
                <a:solidFill>
                  <a:srgbClr val="7030A0"/>
                </a:solidFill>
              </a:rPr>
              <a:t>nal</a:t>
            </a:r>
            <a:r>
              <a:rPr lang="sl-SI" sz="2200" dirty="0" smtClean="0">
                <a:solidFill>
                  <a:srgbClr val="7030A0"/>
                </a:solidFill>
              </a:rPr>
              <a:t>. 1–13.</a:t>
            </a:r>
            <a:endParaRPr lang="sl-SI" sz="2200" dirty="0" smtClean="0">
              <a:solidFill>
                <a:srgbClr val="7030A0"/>
              </a:solidFill>
            </a:endParaRPr>
          </a:p>
          <a:p>
            <a:endParaRPr lang="sl-SI" sz="2200" dirty="0" smtClean="0">
              <a:solidFill>
                <a:srgbClr val="7030A0"/>
              </a:solidFill>
            </a:endParaRPr>
          </a:p>
          <a:p>
            <a:r>
              <a:rPr lang="sl-SI" sz="2200" dirty="0" smtClean="0">
                <a:solidFill>
                  <a:srgbClr val="7030A0"/>
                </a:solidFill>
              </a:rPr>
              <a:t>V zvezek prepiši snov o </a:t>
            </a:r>
            <a:r>
              <a:rPr lang="sl-SI" sz="2200" dirty="0" smtClean="0">
                <a:solidFill>
                  <a:srgbClr val="7030A0"/>
                </a:solidFill>
              </a:rPr>
              <a:t>dopustnem </a:t>
            </a:r>
            <a:r>
              <a:rPr lang="sl-SI" sz="2200" dirty="0" smtClean="0">
                <a:solidFill>
                  <a:srgbClr val="7030A0"/>
                </a:solidFill>
              </a:rPr>
              <a:t>odvisniku (str. </a:t>
            </a:r>
            <a:r>
              <a:rPr lang="sl-SI" sz="2200" dirty="0" smtClean="0">
                <a:solidFill>
                  <a:srgbClr val="7030A0"/>
                </a:solidFill>
              </a:rPr>
              <a:t>74–75</a:t>
            </a:r>
            <a:r>
              <a:rPr lang="sl-SI" sz="2200" dirty="0" smtClean="0">
                <a:solidFill>
                  <a:srgbClr val="7030A0"/>
                </a:solidFill>
              </a:rPr>
              <a:t>, </a:t>
            </a:r>
            <a:r>
              <a:rPr lang="sl-SI" sz="2200" dirty="0" smtClean="0">
                <a:solidFill>
                  <a:srgbClr val="7030A0"/>
                </a:solidFill>
              </a:rPr>
              <a:t>rumeni </a:t>
            </a:r>
            <a:r>
              <a:rPr lang="sl-SI" sz="2200" dirty="0" smtClean="0">
                <a:solidFill>
                  <a:srgbClr val="7030A0"/>
                </a:solidFill>
              </a:rPr>
              <a:t>okvir).</a:t>
            </a:r>
            <a:endParaRPr lang="sl-SI" sz="2200" dirty="0" smtClean="0">
              <a:solidFill>
                <a:srgbClr val="7030A0"/>
              </a:solidFill>
            </a:endParaRPr>
          </a:p>
          <a:p>
            <a:endParaRPr lang="sl-SI" sz="2200" dirty="0">
              <a:solidFill>
                <a:srgbClr val="7030A0"/>
              </a:solidFill>
            </a:endParaRPr>
          </a:p>
          <a:p>
            <a:r>
              <a:rPr lang="sl-SI" sz="2200" dirty="0" smtClean="0">
                <a:solidFill>
                  <a:srgbClr val="7030A0"/>
                </a:solidFill>
              </a:rPr>
              <a:t>Pošlji mi fotografije vaj v samostojnem delovnem zvezku.</a:t>
            </a:r>
            <a:endParaRPr lang="sl-SI" sz="2200" dirty="0">
              <a:solidFill>
                <a:srgbClr val="7030A0"/>
              </a:solidFill>
            </a:endParaRPr>
          </a:p>
          <a:p>
            <a:endParaRPr lang="sl-SI" dirty="0">
              <a:solidFill>
                <a:srgbClr val="7030A0"/>
              </a:solidFill>
            </a:endParaRPr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115">
        <p:fade/>
      </p:transition>
    </mc:Choice>
    <mc:Fallback>
      <p:transition spd="med" advTm="201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4.1|37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7|1|8|3.9|7.5|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2|7|9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6.7|15.1|12.1|13.7"/>
</p:tagLst>
</file>

<file path=ppt/theme/theme1.xml><?xml version="1.0" encoding="utf-8"?>
<a:theme xmlns:a="http://schemas.openxmlformats.org/drawingml/2006/main" name="Študijska literatura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26313_TF03431380" id="{ED9CFE90-AD22-4A49-9988-968003B754C3}" vid="{C697A3BC-E0B9-4F18-8974-7E1755A538D8}"/>
    </a:ext>
  </a:extLst>
</a:theme>
</file>

<file path=ppt/theme/theme2.xml><?xml version="1.0" encoding="utf-8"?>
<a:theme xmlns:a="http://schemas.openxmlformats.org/drawingml/2006/main" name="Officeova tema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4873beb7-5857-4685-be1f-d57550cc96cc"/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TM03457515[[fn=Ogled]]</Template>
  <TotalTime>0</TotalTime>
  <Words>306</Words>
  <Application>Microsoft Office PowerPoint</Application>
  <PresentationFormat>Širokozaslonsko</PresentationFormat>
  <Paragraphs>71</Paragraphs>
  <Slides>6</Slides>
  <Notes>0</Notes>
  <HiddenSlides>0</HiddenSlides>
  <MMClips>6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1" baseType="lpstr">
      <vt:lpstr>Arial</vt:lpstr>
      <vt:lpstr>Euphemia</vt:lpstr>
      <vt:lpstr>Plantagenet Cherokee</vt:lpstr>
      <vt:lpstr>Wingdings</vt:lpstr>
      <vt:lpstr>Študijska literatura 16x9</vt:lpstr>
      <vt:lpstr>DOPUSTNI ODVISNIK</vt:lpstr>
      <vt:lpstr>Kaj beseda DOPUSTNI sploh pomeni?</vt:lpstr>
      <vt:lpstr>Značilnosti dopustnega odvisnika</vt:lpstr>
      <vt:lpstr>Značilnosti dopustnega odvisnika</vt:lpstr>
      <vt:lpstr>Značilnosti dopustnega odvisnika</vt:lpstr>
      <vt:lpstr>NALOGE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2020-05-10T13:02:30Z</dcterms:created>
  <dcterms:modified xsi:type="dcterms:W3CDTF">2020-05-26T06:27:45Z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