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56" r:id="rId5"/>
    <p:sldId id="257" r:id="rId6"/>
    <p:sldId id="269" r:id="rId7"/>
    <p:sldId id="270" r:id="rId8"/>
    <p:sldId id="262" r:id="rId9"/>
    <p:sldId id="271" r:id="rId10"/>
    <p:sldId id="272" r:id="rId11"/>
    <p:sldId id="273" r:id="rId12"/>
    <p:sldId id="263" r:id="rId13"/>
  </p:sldIdLst>
  <p:sldSz cx="12192000" cy="6858000"/>
  <p:notesSz cx="6858000" cy="9144000"/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002060"/>
    </p:penClr>
    <p:extLst>
      <p:ext uri="{EC167BDD-8182-4AB7-AECC-EB403E3ABB37}">
        <p14:laserClr xmlns:p14="http://schemas.microsoft.com/office/powerpoint/2010/main">
          <a:srgbClr val="0000FF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53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5" d="100"/>
          <a:sy n="75" d="100"/>
        </p:scale>
        <p:origin x="211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91C58E76-C405-4D8F-9167-05C6ABAAC234}" type="datetime1">
              <a:rPr lang="sl-SI" smtClean="0"/>
              <a:t>10. 05. 2020</a:t>
            </a:fld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06834459-7356-44BF-850D-8B30C4FB3B6B}" type="slidenum">
              <a:rPr lang="sl-SI" smtClean="0"/>
              <a:pPr algn="r" rtl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sl-SI" noProof="0" dirty="0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1DEFA364-ADFB-41C1-BD4D-47A8FD3A34B5}" type="datetime1">
              <a:rPr lang="sl-SI" smtClean="0"/>
              <a:pPr/>
              <a:t>10. 05. 2020</a:t>
            </a:fld>
            <a:endParaRPr lang="sl-SI" dirty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l-SI" noProof="0" dirty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sl-SI" noProof="0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/>
            <a:fld id="{0A3C37BE-C303-496D-B5CD-85F2937540FC}" type="slidenum">
              <a:rPr lang="sl-SI" smtClean="0"/>
              <a:pPr algn="r"/>
              <a:t>‹#›</a:t>
            </a:fld>
            <a:endParaRPr lang="sl-SI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avokotnik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8" name="Pravokotnik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sl-SI" noProof="0" smtClean="0"/>
              <a:t>Kliknite, da uredite slog podnaslova matrice</a:t>
            </a:r>
            <a:endParaRPr lang="sl-SI" noProof="0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99D500D-A8F4-42BE-90D1-91106C0DF299}" type="datetime1">
              <a:rPr lang="sl-SI" smtClean="0"/>
              <a:pPr/>
              <a:t>10. 05. 2020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0FF54DE5-C571-48E8-A5BC-B369434E2F44}" type="slidenum">
              <a:rPr lang="sl-SI" smtClean="0"/>
              <a:pPr algn="r"/>
              <a:t>‹#›</a:t>
            </a:fld>
            <a:endParaRPr lang="sl-SI" dirty="0"/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5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z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značba mesta za sliko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 rtlCol="0">
            <a:normAutofit/>
          </a:bodyPr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sl-SI" noProof="0" smtClean="0"/>
              <a:t>Kliknite ikono, če želite dodati sliko</a:t>
            </a:r>
            <a:endParaRPr lang="sl-SI" noProof="0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sl-SI" noProof="0" smtClean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FC398D1-1221-45D2-8931-B2863C3DFCB1}" type="datetime1">
              <a:rPr lang="sl-SI" smtClean="0"/>
              <a:pPr/>
              <a:t>10. 05. 2020</a:t>
            </a:fld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0FF54DE5-C571-48E8-A5BC-B369434E2F44}" type="slidenum">
              <a:rPr lang="sl-SI" smtClean="0"/>
              <a:pPr algn="r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696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sl-SI" noProof="0" smtClean="0"/>
              <a:t>Uredite sloge besedila matrice</a:t>
            </a:r>
          </a:p>
          <a:p>
            <a:pPr lvl="1" rtl="0"/>
            <a:r>
              <a:rPr lang="sl-SI" noProof="0" smtClean="0"/>
              <a:t>Druga raven</a:t>
            </a:r>
          </a:p>
          <a:p>
            <a:pPr lvl="2" rtl="0"/>
            <a:r>
              <a:rPr lang="sl-SI" noProof="0" smtClean="0"/>
              <a:t>Tretja raven</a:t>
            </a:r>
          </a:p>
          <a:p>
            <a:pPr lvl="3" rtl="0"/>
            <a:r>
              <a:rPr lang="sl-SI" noProof="0" smtClean="0"/>
              <a:t>Četrta raven</a:t>
            </a:r>
          </a:p>
          <a:p>
            <a:pPr lvl="4" rtl="0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42B4396-C666-47F2-A299-F341ED525675}" type="datetime1">
              <a:rPr lang="sl-SI" smtClean="0"/>
              <a:pPr/>
              <a:t>10. 05. 2020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0FF54DE5-C571-48E8-A5BC-B369434E2F44}" type="slidenum">
              <a:rPr lang="sl-SI" smtClean="0"/>
              <a:pPr algn="r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1207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 rtlCol="0"/>
          <a:lstStyle/>
          <a:p>
            <a:pPr lvl="0" rtl="0"/>
            <a:r>
              <a:rPr lang="sl-SI" noProof="0" smtClean="0"/>
              <a:t>Uredite sloge besedila matrice</a:t>
            </a:r>
          </a:p>
          <a:p>
            <a:pPr lvl="1" rtl="0"/>
            <a:r>
              <a:rPr lang="sl-SI" noProof="0" smtClean="0"/>
              <a:t>Druga raven</a:t>
            </a:r>
          </a:p>
          <a:p>
            <a:pPr lvl="2" rtl="0"/>
            <a:r>
              <a:rPr lang="sl-SI" noProof="0" smtClean="0"/>
              <a:t>Tretja raven</a:t>
            </a:r>
          </a:p>
          <a:p>
            <a:pPr lvl="3" rtl="0"/>
            <a:r>
              <a:rPr lang="sl-SI" noProof="0" smtClean="0"/>
              <a:t>Četrta raven</a:t>
            </a:r>
          </a:p>
          <a:p>
            <a:pPr lvl="4" rtl="0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3E1D82AB-C5CE-45C0-A854-550F24D74EC7}" type="datetime1">
              <a:rPr lang="sl-SI" smtClean="0"/>
              <a:pPr/>
              <a:t>10. 05. 2020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0FF54DE5-C571-48E8-A5BC-B369434E2F44}" type="slidenum">
              <a:rPr lang="sl-SI" smtClean="0"/>
              <a:pPr algn="r"/>
              <a:t>‹#›</a:t>
            </a:fld>
            <a:endParaRPr lang="sl-SI" dirty="0"/>
          </a:p>
        </p:txBody>
      </p:sp>
      <p:grpSp>
        <p:nvGrpSpPr>
          <p:cNvPr id="7" name="Skupina 6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8" name="Raven povezovalnik 7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aven povezovalnik 8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592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</a:lstStyle>
          <a:p>
            <a:pPr lvl="0" rtl="0"/>
            <a:r>
              <a:rPr lang="sl-SI" noProof="0" smtClean="0"/>
              <a:t>Uredite sloge besedila matrice</a:t>
            </a:r>
          </a:p>
          <a:p>
            <a:pPr lvl="1" rtl="0"/>
            <a:r>
              <a:rPr lang="sl-SI" noProof="0" smtClean="0"/>
              <a:t>Druga raven</a:t>
            </a:r>
          </a:p>
          <a:p>
            <a:pPr lvl="2" rtl="0"/>
            <a:r>
              <a:rPr lang="sl-SI" noProof="0" smtClean="0"/>
              <a:t>Tretja raven</a:t>
            </a:r>
          </a:p>
          <a:p>
            <a:pPr lvl="3" rtl="0"/>
            <a:r>
              <a:rPr lang="sl-SI" noProof="0" smtClean="0"/>
              <a:t>Četrta raven</a:t>
            </a:r>
          </a:p>
          <a:p>
            <a:pPr lvl="4" rtl="0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49AD475-8C21-4BCF-B7B9-592157BA5F79}" type="datetime1">
              <a:rPr lang="sl-SI" smtClean="0"/>
              <a:pPr/>
              <a:t>10. 05. 2020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0FF54DE5-C571-48E8-A5BC-B369434E2F44}" type="slidenum">
              <a:rPr lang="sl-SI" smtClean="0"/>
              <a:pPr algn="r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8687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ni diapozitiv s sli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Skupina 12"/>
          <p:cNvGrpSpPr/>
          <p:nvPr/>
        </p:nvGrpSpPr>
        <p:grpSpPr>
          <a:xfrm rot="10800000">
            <a:off x="0" y="5645510"/>
            <a:ext cx="12192000" cy="63125"/>
            <a:chOff x="507492" y="1501519"/>
            <a:chExt cx="8129016" cy="63125"/>
          </a:xfrm>
        </p:grpSpPr>
        <p:cxnSp>
          <p:nvCxnSpPr>
            <p:cNvPr id="17" name="Raven povezovalnik 16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Raven povezovalnik 17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Skupina 13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15" name="Raven povezovalnik 14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Raven povezovalnik 15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Pravokotnik 6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8" name="Pravokotnik 7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sl-SI" noProof="0" dirty="0"/>
          </a:p>
        </p:txBody>
      </p:sp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/>
            </a:lvl1pPr>
          </a:lstStyle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 hasCustomPrompt="1"/>
          </p:nvPr>
        </p:nvSpPr>
        <p:spPr>
          <a:xfrm>
            <a:off x="1104900" y="4511784"/>
            <a:ext cx="5734050" cy="955565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8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lvl="0" rtl="0"/>
            <a:r>
              <a:rPr lang="sl-SI" noProof="0" dirty="0"/>
              <a:t>Uredite sloge besedila matrice</a:t>
            </a:r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1" name="Označba mesta za sliko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sl-SI" noProof="0" smtClean="0"/>
              <a:t>Kliknite ikono, če želite dodati sliko</a:t>
            </a:r>
            <a:endParaRPr lang="sl-SI" noProof="0" dirty="0"/>
          </a:p>
        </p:txBody>
      </p:sp>
      <p:sp>
        <p:nvSpPr>
          <p:cNvPr id="19" name="Besedilo navodil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sl-SI" sz="1200" b="1" i="1" noProof="0" dirty="0">
                <a:latin typeface="Arial" pitchFamily="34" charset="0"/>
                <a:cs typeface="Arial" pitchFamily="34" charset="0"/>
              </a:rPr>
              <a:t>OPOMBA:</a:t>
            </a:r>
          </a:p>
          <a:p>
            <a:pPr rtl="0"/>
            <a:r>
              <a:rPr lang="sl-SI" sz="1200" i="1" noProof="0" dirty="0">
                <a:latin typeface="Arial" pitchFamily="34" charset="0"/>
                <a:cs typeface="Arial" pitchFamily="34" charset="0"/>
              </a:rPr>
              <a:t>Če želite spremeniti sliko na tem diapozitivu, jo izberite in izbrišite. Nato kliknite ikono »Slike« v označbi mesta, da vstavite svojo sliko.</a:t>
            </a:r>
          </a:p>
        </p:txBody>
      </p:sp>
    </p:spTree>
    <p:extLst>
      <p:ext uri="{BB962C8B-B14F-4D97-AF65-F5344CB8AC3E}">
        <p14:creationId xmlns:p14="http://schemas.microsoft.com/office/powerpoint/2010/main" val="267394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9" name="Skupina 8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4" name="Raven povezovalnik 13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Raven povezovalnik 14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Pravokotnik 9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sl-SI" noProof="0" dirty="0"/>
            </a:p>
          </p:txBody>
        </p:sp>
        <p:grpSp>
          <p:nvGrpSpPr>
            <p:cNvPr id="11" name="Skupina 10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12" name="Raven povezovalnik 11"/>
              <p:cNvCxnSpPr/>
              <p:nvPr/>
            </p:nvCxnSpPr>
            <p:spPr>
              <a:xfrm>
                <a:off x="507492" y="1564644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Raven povezovalnik 12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585A2693-53A8-49DB-AD6C-AF95507869E7}" type="datetime1">
              <a:rPr lang="sl-SI" smtClean="0"/>
              <a:pPr/>
              <a:t>10. 05. 2020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0FF54DE5-C571-48E8-A5BC-B369434E2F44}" type="slidenum">
              <a:rPr lang="sl-SI" smtClean="0"/>
              <a:pPr algn="r"/>
              <a:t>‹#›</a:t>
            </a:fld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67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 rtlCol="0"/>
          <a:lstStyle>
            <a:lvl1pPr rtl="0">
              <a:defRPr/>
            </a:lvl1pPr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 rtl="0"/>
            <a:r>
              <a:rPr lang="sl-SI" noProof="0" smtClean="0"/>
              <a:t>Uredite sloge besedila matrice</a:t>
            </a:r>
          </a:p>
          <a:p>
            <a:pPr lvl="1" rtl="0"/>
            <a:r>
              <a:rPr lang="sl-SI" noProof="0" smtClean="0"/>
              <a:t>Druga raven</a:t>
            </a:r>
          </a:p>
          <a:p>
            <a:pPr lvl="2" rtl="0"/>
            <a:r>
              <a:rPr lang="sl-SI" noProof="0" smtClean="0"/>
              <a:t>Tretja raven</a:t>
            </a:r>
          </a:p>
          <a:p>
            <a:pPr lvl="3" rtl="0"/>
            <a:r>
              <a:rPr lang="sl-SI" noProof="0" smtClean="0"/>
              <a:t>Četrta raven</a:t>
            </a:r>
          </a:p>
          <a:p>
            <a:pPr lvl="4" rtl="0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 rtlCol="0"/>
          <a:lstStyle>
            <a:lvl5pPr algn="l" rtl="0">
              <a:defRPr/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 rtl="0"/>
            <a:r>
              <a:rPr lang="sl-SI" noProof="0" smtClean="0"/>
              <a:t>Uredite sloge besedila matrice</a:t>
            </a:r>
          </a:p>
          <a:p>
            <a:pPr lvl="1" rtl="0"/>
            <a:r>
              <a:rPr lang="sl-SI" noProof="0" smtClean="0"/>
              <a:t>Druga raven</a:t>
            </a:r>
          </a:p>
          <a:p>
            <a:pPr lvl="2" rtl="0"/>
            <a:r>
              <a:rPr lang="sl-SI" noProof="0" smtClean="0"/>
              <a:t>Tretja raven</a:t>
            </a:r>
          </a:p>
          <a:p>
            <a:pPr lvl="3" rtl="0"/>
            <a:r>
              <a:rPr lang="sl-SI" noProof="0" smtClean="0"/>
              <a:t>Četrta raven</a:t>
            </a:r>
          </a:p>
          <a:p>
            <a:pPr lvl="4" rtl="0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AEC8C67-8B06-47CC-AEF4-67D0BE7B3ED3}" type="datetime1">
              <a:rPr lang="sl-SI" smtClean="0"/>
              <a:pPr/>
              <a:t>10. 05. 2020</a:t>
            </a:fld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0FF54DE5-C571-48E8-A5BC-B369434E2F44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2779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sl-SI" noProof="0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 rtlCol="0"/>
          <a:lstStyle/>
          <a:p>
            <a:pPr lvl="0" rtl="0"/>
            <a:r>
              <a:rPr lang="sl-SI" noProof="0" smtClean="0"/>
              <a:t>Uredite sloge besedila matrice</a:t>
            </a:r>
          </a:p>
          <a:p>
            <a:pPr lvl="1" rtl="0"/>
            <a:r>
              <a:rPr lang="sl-SI" noProof="0" smtClean="0"/>
              <a:t>Druga raven</a:t>
            </a:r>
          </a:p>
          <a:p>
            <a:pPr lvl="2" rtl="0"/>
            <a:r>
              <a:rPr lang="sl-SI" noProof="0" smtClean="0"/>
              <a:t>Tretja raven</a:t>
            </a:r>
          </a:p>
          <a:p>
            <a:pPr lvl="3" rtl="0"/>
            <a:r>
              <a:rPr lang="sl-SI" noProof="0" smtClean="0"/>
              <a:t>Četrta raven</a:t>
            </a:r>
          </a:p>
          <a:p>
            <a:pPr lvl="4" rtl="0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sl-SI" noProof="0" smtClean="0"/>
              <a:t>Uredite sloge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 rtlCol="0"/>
          <a:lstStyle/>
          <a:p>
            <a:pPr lvl="0" rtl="0"/>
            <a:r>
              <a:rPr lang="sl-SI" noProof="0" smtClean="0"/>
              <a:t>Uredite sloge besedila matrice</a:t>
            </a:r>
          </a:p>
          <a:p>
            <a:pPr lvl="1" rtl="0"/>
            <a:r>
              <a:rPr lang="sl-SI" noProof="0" smtClean="0"/>
              <a:t>Druga raven</a:t>
            </a:r>
          </a:p>
          <a:p>
            <a:pPr lvl="2" rtl="0"/>
            <a:r>
              <a:rPr lang="sl-SI" noProof="0" smtClean="0"/>
              <a:t>Tretja raven</a:t>
            </a:r>
          </a:p>
          <a:p>
            <a:pPr lvl="3" rtl="0"/>
            <a:r>
              <a:rPr lang="sl-SI" noProof="0" smtClean="0"/>
              <a:t>Četrta raven</a:t>
            </a:r>
          </a:p>
          <a:p>
            <a:pPr lvl="4" rtl="0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A288B8D-8F73-4096-B758-8F08E1C630B8}" type="datetime1">
              <a:rPr lang="sl-SI" smtClean="0"/>
              <a:pPr/>
              <a:t>10. 05. 2020</a:t>
            </a:fld>
            <a:endParaRPr lang="sl-SI" dirty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0FF54DE5-C571-48E8-A5BC-B369434E2F44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97101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8CDFF61-906D-4712-8F32-320E8712CF79}" type="datetime1">
              <a:rPr lang="sl-SI" smtClean="0"/>
              <a:pPr/>
              <a:t>10. 05. 2020</a:t>
            </a:fld>
            <a:endParaRPr lang="sl-SI" dirty="0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algn="r">
              <a:defRPr/>
            </a:lvl1pPr>
          </a:lstStyle>
          <a:p>
            <a:fld id="{0FF54DE5-C571-48E8-A5BC-B369434E2F44}" type="slidenum">
              <a:rPr lang="sl-SI" smtClean="0"/>
              <a:pPr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75811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B96AB967-2EE0-455B-86AF-5510F510F65D}" type="datetime1">
              <a:rPr lang="sl-SI" smtClean="0"/>
              <a:pPr/>
              <a:t>10. 05. 2020</a:t>
            </a:fld>
            <a:endParaRPr lang="sl-SI" dirty="0"/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0FF54DE5-C571-48E8-A5BC-B369434E2F44}" type="slidenum">
              <a:rPr lang="sl-SI" smtClean="0"/>
              <a:pPr algn="r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241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 anchor="b"/>
          <a:lstStyle>
            <a:lvl1pPr algn="l" rtl="0">
              <a:defRPr sz="3200"/>
            </a:lvl1pPr>
          </a:lstStyle>
          <a:p>
            <a:pPr rtl="0"/>
            <a:r>
              <a:rPr lang="sl-SI" noProof="0" smtClean="0"/>
              <a:t>Uredite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 rtlCol="0">
            <a:normAutofit/>
          </a:bodyPr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 rtl="0"/>
            <a:r>
              <a:rPr lang="sl-SI" noProof="0" smtClean="0"/>
              <a:t>Uredite sloge besedila matrice</a:t>
            </a:r>
          </a:p>
          <a:p>
            <a:pPr lvl="1" rtl="0"/>
            <a:r>
              <a:rPr lang="sl-SI" noProof="0" smtClean="0"/>
              <a:t>Druga raven</a:t>
            </a:r>
          </a:p>
          <a:p>
            <a:pPr lvl="2" rtl="0"/>
            <a:r>
              <a:rPr lang="sl-SI" noProof="0" smtClean="0"/>
              <a:t>Tretja raven</a:t>
            </a:r>
          </a:p>
          <a:p>
            <a:pPr lvl="3" rtl="0"/>
            <a:r>
              <a:rPr lang="sl-SI" noProof="0" smtClean="0"/>
              <a:t>Četrta raven</a:t>
            </a:r>
          </a:p>
          <a:p>
            <a:pPr lvl="4" rtl="0"/>
            <a:r>
              <a:rPr lang="sl-SI" noProof="0" smtClean="0"/>
              <a:t>Peta raven</a:t>
            </a:r>
            <a:endParaRPr lang="sl-SI" noProof="0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sl-SI" noProof="0" smtClean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95FA449D-D37C-4EF4-8E48-F5D6D1ECECBF}" type="datetime1">
              <a:rPr lang="sl-SI" smtClean="0"/>
              <a:pPr/>
              <a:t>10. 05. 2020</a:t>
            </a:fld>
            <a:endParaRPr lang="sl-SI" dirty="0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algn="r"/>
            <a:fld id="{0FF54DE5-C571-48E8-A5BC-B369434E2F44}" type="slidenum">
              <a:rPr lang="sl-SI" smtClean="0"/>
              <a:pPr algn="r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6976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</p:spPr>
        <p:txBody>
          <a:bodyPr vert="horz" lIns="0" tIns="45720" rIns="0" bIns="45720" rtlCol="0" anchor="b">
            <a:normAutofit/>
          </a:bodyPr>
          <a:lstStyle/>
          <a:p>
            <a:pPr rtl="0"/>
            <a:r>
              <a:rPr lang="sl-SI" noProof="0" dirty="0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  <a:p>
            <a:pPr lvl="5" rtl="0"/>
            <a:r>
              <a:rPr lang="sl-SI" noProof="0" dirty="0"/>
              <a:t>Šesta raven</a:t>
            </a:r>
          </a:p>
          <a:p>
            <a:pPr lvl="6" rtl="0"/>
            <a:r>
              <a:rPr lang="sl-SI" noProof="0" dirty="0"/>
              <a:t>Sedma raven</a:t>
            </a:r>
          </a:p>
          <a:p>
            <a:pPr lvl="7" rtl="0"/>
            <a:r>
              <a:rPr lang="sl-SI" noProof="0" dirty="0"/>
              <a:t>Osma raven</a:t>
            </a:r>
          </a:p>
          <a:p>
            <a:pPr lvl="8" rtl="0"/>
            <a:r>
              <a:rPr lang="sl-SI" noProof="0" dirty="0"/>
              <a:t>Deveta raven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fld id="{786E4642-2872-41B3-838D-9B73A97AEEC7}" type="datetime1">
              <a:rPr lang="sl-SI" smtClean="0"/>
              <a:pPr/>
              <a:t>10. 05. 2020</a:t>
            </a:fld>
            <a:endParaRPr lang="sl-SI" dirty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rtl="0"/>
            <a:endParaRPr lang="sl-SI" noProof="0" dirty="0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>
              <a:defRPr sz="12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pPr algn="r"/>
            <a:fld id="{0FF54DE5-C571-48E8-A5BC-B369434E2F44}" type="slidenum">
              <a:rPr lang="sl-SI" smtClean="0"/>
              <a:pPr algn="r"/>
              <a:t>‹#›</a:t>
            </a:fld>
            <a:endParaRPr lang="sl-SI" dirty="0"/>
          </a:p>
        </p:txBody>
      </p:sp>
      <p:grpSp>
        <p:nvGrpSpPr>
          <p:cNvPr id="15" name="Skupina 14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3" name="Raven povezovalnik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Raven povezovalnik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251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ctrTitle"/>
          </p:nvPr>
        </p:nvSpPr>
        <p:spPr/>
        <p:txBody>
          <a:bodyPr rtlCol="0" anchor="ctr"/>
          <a:lstStyle/>
          <a:p>
            <a:pPr rtl="0"/>
            <a:r>
              <a:rPr lang="sl-SI" dirty="0" smtClean="0">
                <a:solidFill>
                  <a:srgbClr val="7030A0"/>
                </a:solidFill>
              </a:rPr>
              <a:t>NAMERNI ODVISNIK</a:t>
            </a:r>
            <a:endParaRPr lang="sl-SI" dirty="0">
              <a:solidFill>
                <a:srgbClr val="7030A0"/>
              </a:solidFill>
            </a:endParaRPr>
          </a:p>
        </p:txBody>
      </p:sp>
      <p:pic>
        <p:nvPicPr>
          <p:cNvPr id="4" name="Označba mesta za sliko 3" descr="Odprta knjiga na mizi, zamegljene police knjig v ozadju" title="Vzorčna slika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5" r="8895"/>
          <a:stretch>
            <a:fillRect/>
          </a:stretch>
        </p:blipFill>
        <p:spPr/>
      </p:pic>
      <p:pic>
        <p:nvPicPr>
          <p:cNvPr id="10" name="Zvo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33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0239">
        <p:fade/>
      </p:transition>
    </mc:Choice>
    <mc:Fallback>
      <p:transition spd="med" advTm="102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dirty="0" smtClean="0">
                <a:solidFill>
                  <a:srgbClr val="7030A0"/>
                </a:solidFill>
              </a:rPr>
              <a:t>Kaj je vzrok in kaj je namen?</a:t>
            </a:r>
            <a:endParaRPr lang="sl-SI" dirty="0">
              <a:solidFill>
                <a:srgbClr val="7030A0"/>
              </a:solidFill>
            </a:endParaRPr>
          </a:p>
        </p:txBody>
      </p:sp>
      <p:sp>
        <p:nvSpPr>
          <p:cNvPr id="14" name="Označba mesta za vsebino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marL="0" indent="0" rtl="0">
              <a:buNone/>
            </a:pPr>
            <a:endParaRPr lang="sl-SI" sz="2500" dirty="0" smtClean="0"/>
          </a:p>
          <a:p>
            <a:pPr marL="0" indent="0" rtl="0">
              <a:buNone/>
            </a:pPr>
            <a:r>
              <a:rPr lang="sl-SI" sz="2500" dirty="0" smtClean="0">
                <a:solidFill>
                  <a:srgbClr val="7030A0"/>
                </a:solidFill>
              </a:rPr>
              <a:t>VZROK: </a:t>
            </a:r>
            <a:r>
              <a:rPr lang="sl-SI" sz="2500" dirty="0" smtClean="0"/>
              <a:t>nekaj, kar povzroči neko drugo dejanje (Zakaj se je nekaj zgodilo?)</a:t>
            </a:r>
          </a:p>
          <a:p>
            <a:pPr marL="0" indent="0" rtl="0">
              <a:buNone/>
            </a:pPr>
            <a:endParaRPr lang="sl-SI" sz="2500" dirty="0" smtClean="0"/>
          </a:p>
          <a:p>
            <a:pPr marL="0" indent="0" rtl="0">
              <a:buNone/>
            </a:pPr>
            <a:r>
              <a:rPr lang="sl-SI" sz="2500" dirty="0" smtClean="0">
                <a:solidFill>
                  <a:srgbClr val="7030A0"/>
                </a:solidFill>
              </a:rPr>
              <a:t>NAMEN: </a:t>
            </a:r>
            <a:r>
              <a:rPr lang="sl-SI" sz="2500" dirty="0" smtClean="0"/>
              <a:t>nekaj narediš, ker želiš, da bi se zaradi tega zgodilo nekaj drugega (Čemu/s katerim namenom se je nekaj zgodilo?)</a:t>
            </a:r>
          </a:p>
          <a:p>
            <a:pPr marL="0" indent="0" rtl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 rtl="0">
              <a:buNone/>
            </a:pPr>
            <a:endParaRPr lang="sl-SI" dirty="0"/>
          </a:p>
        </p:txBody>
      </p:sp>
      <p:pic>
        <p:nvPicPr>
          <p:cNvPr id="7" name="Zvok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4255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9173">
        <p:fade/>
      </p:transition>
    </mc:Choice>
    <mc:Fallback>
      <p:transition spd="med" advTm="491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dirty="0" smtClean="0">
                <a:solidFill>
                  <a:srgbClr val="7030A0"/>
                </a:solidFill>
              </a:rPr>
              <a:t>Kaj je vzrok in kaj je namen?</a:t>
            </a:r>
            <a:endParaRPr lang="sl-SI" dirty="0">
              <a:solidFill>
                <a:srgbClr val="7030A0"/>
              </a:solidFill>
            </a:endParaRPr>
          </a:p>
        </p:txBody>
      </p:sp>
      <p:sp>
        <p:nvSpPr>
          <p:cNvPr id="14" name="Označba mesta za vsebino 13"/>
          <p:cNvSpPr>
            <a:spLocks noGrp="1"/>
          </p:cNvSpPr>
          <p:nvPr>
            <p:ph idx="1"/>
          </p:nvPr>
        </p:nvSpPr>
        <p:spPr>
          <a:xfrm>
            <a:off x="1104900" y="1332411"/>
            <a:ext cx="9982200" cy="4839789"/>
          </a:xfrm>
        </p:spPr>
        <p:txBody>
          <a:bodyPr rtlCol="0"/>
          <a:lstStyle/>
          <a:p>
            <a:pPr marL="0" indent="0" rtl="0">
              <a:buNone/>
            </a:pPr>
            <a:r>
              <a:rPr lang="sl-SI" dirty="0" smtClean="0"/>
              <a:t>Primer:</a:t>
            </a:r>
            <a:endParaRPr lang="sl-SI" dirty="0"/>
          </a:p>
          <a:p>
            <a:r>
              <a:rPr lang="sl-SI" dirty="0"/>
              <a:t>Napisal sem poročilo o knjigi</a:t>
            </a:r>
            <a:r>
              <a:rPr lang="sl-SI" dirty="0" smtClean="0"/>
              <a:t>.</a:t>
            </a:r>
          </a:p>
          <a:p>
            <a:endParaRPr lang="sl-SI" dirty="0"/>
          </a:p>
          <a:p>
            <a:pPr marL="0" indent="0">
              <a:buNone/>
            </a:pPr>
            <a:r>
              <a:rPr lang="sl-SI" dirty="0" smtClean="0"/>
              <a:t>Kaj bi lahko bil vzrok?</a:t>
            </a:r>
          </a:p>
          <a:p>
            <a:r>
              <a:rPr lang="sl-SI" dirty="0" smtClean="0"/>
              <a:t>Želel sem boljšo oceno.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Pri vzroku uporabljamo veznik KER:</a:t>
            </a:r>
          </a:p>
          <a:p>
            <a:r>
              <a:rPr lang="sl-SI" dirty="0" smtClean="0"/>
              <a:t>Ker sem želel boljšo oceno, sem napisal poročilo o knjigi.</a:t>
            </a:r>
          </a:p>
          <a:p>
            <a:pPr marL="0" indent="0">
              <a:buNone/>
            </a:pPr>
            <a:endParaRPr lang="sl-SI" dirty="0" smtClean="0"/>
          </a:p>
          <a:p>
            <a:endParaRPr lang="sl-SI" dirty="0"/>
          </a:p>
          <a:p>
            <a:pPr marL="0" indent="0" rtl="0">
              <a:buNone/>
            </a:pPr>
            <a:endParaRPr lang="sl-SI" dirty="0" smtClean="0"/>
          </a:p>
          <a:p>
            <a:pPr marL="0" indent="0" rtl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 rtl="0">
              <a:buNone/>
            </a:pPr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1955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1500">
        <p:fade/>
      </p:transition>
    </mc:Choice>
    <mc:Fallback>
      <p:transition spd="med" advTm="71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dirty="0" smtClean="0">
                <a:solidFill>
                  <a:srgbClr val="7030A0"/>
                </a:solidFill>
              </a:rPr>
              <a:t>Kaj je vzrok in kaj je namen?</a:t>
            </a:r>
            <a:endParaRPr lang="sl-SI" dirty="0">
              <a:solidFill>
                <a:srgbClr val="7030A0"/>
              </a:solidFill>
            </a:endParaRPr>
          </a:p>
        </p:txBody>
      </p:sp>
      <p:sp>
        <p:nvSpPr>
          <p:cNvPr id="14" name="Označba mesta za vsebino 13"/>
          <p:cNvSpPr>
            <a:spLocks noGrp="1"/>
          </p:cNvSpPr>
          <p:nvPr>
            <p:ph idx="1"/>
          </p:nvPr>
        </p:nvSpPr>
        <p:spPr>
          <a:xfrm>
            <a:off x="1104900" y="1332411"/>
            <a:ext cx="9982200" cy="4839789"/>
          </a:xfrm>
        </p:spPr>
        <p:txBody>
          <a:bodyPr rtlCol="0">
            <a:normAutofit fontScale="92500" lnSpcReduction="20000"/>
          </a:bodyPr>
          <a:lstStyle/>
          <a:p>
            <a:pPr marL="0" indent="0" rtl="0">
              <a:buNone/>
            </a:pPr>
            <a:r>
              <a:rPr lang="sl-SI" dirty="0" smtClean="0"/>
              <a:t>Primer:</a:t>
            </a:r>
            <a:endParaRPr lang="sl-SI" dirty="0"/>
          </a:p>
          <a:p>
            <a:r>
              <a:rPr lang="sl-SI" dirty="0"/>
              <a:t>Napisal sem poročilo o knjigi</a:t>
            </a:r>
            <a:r>
              <a:rPr lang="sl-SI" dirty="0" smtClean="0"/>
              <a:t>.</a:t>
            </a:r>
          </a:p>
          <a:p>
            <a:endParaRPr lang="sl-SI" dirty="0"/>
          </a:p>
          <a:p>
            <a:pPr marL="0" indent="0">
              <a:buNone/>
            </a:pPr>
            <a:r>
              <a:rPr lang="sl-SI" dirty="0" smtClean="0"/>
              <a:t>Kaj sem želel s tem doseči?</a:t>
            </a:r>
          </a:p>
          <a:p>
            <a:r>
              <a:rPr lang="sl-SI" dirty="0" smtClean="0"/>
              <a:t>Zaključno oceno prav dobro.</a:t>
            </a:r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r>
              <a:rPr lang="sl-SI" dirty="0" smtClean="0"/>
              <a:t>Kako bi se lahko vprašali po tem?</a:t>
            </a:r>
          </a:p>
          <a:p>
            <a:r>
              <a:rPr lang="sl-SI" dirty="0" smtClean="0"/>
              <a:t>S katerim namenom sem napisal poročilo o knjigi?/Čemu sem napisal poročilo o knjigi?</a:t>
            </a:r>
          </a:p>
          <a:p>
            <a:endParaRPr lang="sl-SI" dirty="0"/>
          </a:p>
          <a:p>
            <a:pPr marL="0" indent="0">
              <a:buNone/>
            </a:pPr>
            <a:r>
              <a:rPr lang="sl-SI" dirty="0" smtClean="0"/>
              <a:t>In odgovor:</a:t>
            </a:r>
          </a:p>
          <a:p>
            <a:r>
              <a:rPr lang="sl-SI" dirty="0" smtClean="0"/>
              <a:t>Poročilo o knjigi sem napisal, da bi imel zaključno oceno prav dobro.</a:t>
            </a:r>
          </a:p>
          <a:p>
            <a:pPr marL="0" indent="0">
              <a:buNone/>
            </a:pPr>
            <a:endParaRPr lang="sl-SI" dirty="0" smtClean="0"/>
          </a:p>
          <a:p>
            <a:endParaRPr lang="sl-SI" dirty="0"/>
          </a:p>
          <a:p>
            <a:pPr marL="0" indent="0" rtl="0">
              <a:buNone/>
            </a:pPr>
            <a:endParaRPr lang="sl-SI" dirty="0" smtClean="0"/>
          </a:p>
          <a:p>
            <a:pPr marL="0" indent="0" rtl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 rtl="0">
              <a:buNone/>
            </a:pPr>
            <a:endParaRPr lang="sl-SI" dirty="0"/>
          </a:p>
        </p:txBody>
      </p:sp>
      <p:pic>
        <p:nvPicPr>
          <p:cNvPr id="4" name="Zvok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178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3405">
        <p:fade/>
      </p:transition>
    </mc:Choice>
    <mc:Fallback>
      <p:transition spd="med" advTm="7340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sl-SI" dirty="0">
                <a:solidFill>
                  <a:srgbClr val="7030A0"/>
                </a:solidFill>
              </a:rPr>
              <a:t>Kaj je vzrok in kaj je namen?</a:t>
            </a:r>
            <a:endParaRPr lang="sl-SI" dirty="0">
              <a:solidFill>
                <a:srgbClr val="7030A0"/>
              </a:solidFill>
            </a:endParaRP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algn="ctr" rtl="0"/>
            <a:r>
              <a:rPr lang="sl-SI" dirty="0" smtClean="0"/>
              <a:t>VZROK</a:t>
            </a:r>
          </a:p>
          <a:p>
            <a:pPr algn="ctr" rtl="0"/>
            <a:endParaRPr lang="sl-SI" dirty="0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/>
        <p:txBody>
          <a:bodyPr rtlCol="0"/>
          <a:lstStyle/>
          <a:p>
            <a:r>
              <a:rPr lang="sl-SI" dirty="0"/>
              <a:t>tisto, zaradi česar je nastalo </a:t>
            </a:r>
            <a:r>
              <a:rPr lang="sl-SI" dirty="0" smtClean="0"/>
              <a:t>dejanje</a:t>
            </a:r>
          </a:p>
          <a:p>
            <a:r>
              <a:rPr lang="sl-SI" dirty="0" smtClean="0"/>
              <a:t>Zakaj?</a:t>
            </a:r>
          </a:p>
          <a:p>
            <a:r>
              <a:rPr lang="sl-SI" dirty="0"/>
              <a:t>k</a:t>
            </a:r>
            <a:r>
              <a:rPr lang="sl-SI" dirty="0" smtClean="0"/>
              <a:t>er</a:t>
            </a:r>
          </a:p>
          <a:p>
            <a:r>
              <a:rPr lang="sl-SI" dirty="0"/>
              <a:t>v</a:t>
            </a:r>
            <a:r>
              <a:rPr lang="sl-SI" dirty="0" smtClean="0"/>
              <a:t>zročni odvisnik</a:t>
            </a:r>
          </a:p>
          <a:p>
            <a:r>
              <a:rPr lang="sl-SI" dirty="0"/>
              <a:t>Ker sem želel boljšo oceno, sem napisal poročilo o knjigi</a:t>
            </a:r>
            <a:r>
              <a:rPr lang="sl-SI" dirty="0" smtClean="0"/>
              <a:t>./Poročilo o knjigi sem napisal, ker sem želel boljšo oceno.</a:t>
            </a:r>
            <a:endParaRPr lang="sl-SI" dirty="0"/>
          </a:p>
          <a:p>
            <a:endParaRPr lang="sl-SI" dirty="0" smtClean="0"/>
          </a:p>
          <a:p>
            <a:endParaRPr lang="sl-SI" dirty="0"/>
          </a:p>
          <a:p>
            <a:pPr rtl="0"/>
            <a:endParaRPr lang="sl-SI" dirty="0"/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/>
          </p:nvPr>
        </p:nvSpPr>
        <p:spPr/>
        <p:txBody>
          <a:bodyPr rtlCol="0"/>
          <a:lstStyle/>
          <a:p>
            <a:pPr algn="ctr" rtl="0"/>
            <a:r>
              <a:rPr lang="sl-SI" dirty="0" smtClean="0"/>
              <a:t>NAMEN</a:t>
            </a:r>
          </a:p>
          <a:p>
            <a:pPr algn="ctr" rtl="0"/>
            <a:endParaRPr lang="sl-SI" dirty="0"/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/>
        <p:txBody>
          <a:bodyPr rtlCol="0"/>
          <a:lstStyle/>
          <a:p>
            <a:r>
              <a:rPr lang="sl-SI" dirty="0"/>
              <a:t>to, kar želimo doseči z nekim </a:t>
            </a:r>
            <a:r>
              <a:rPr lang="sl-SI" dirty="0" smtClean="0"/>
              <a:t>dejanjem</a:t>
            </a:r>
          </a:p>
          <a:p>
            <a:r>
              <a:rPr lang="sl-SI" dirty="0" smtClean="0"/>
              <a:t>Čemu?/S katerim namenom?</a:t>
            </a:r>
          </a:p>
          <a:p>
            <a:r>
              <a:rPr lang="sl-SI" dirty="0"/>
              <a:t>d</a:t>
            </a:r>
            <a:r>
              <a:rPr lang="sl-SI" dirty="0" smtClean="0"/>
              <a:t>a/da bi</a:t>
            </a:r>
          </a:p>
          <a:p>
            <a:r>
              <a:rPr lang="sl-SI" dirty="0"/>
              <a:t>n</a:t>
            </a:r>
            <a:r>
              <a:rPr lang="sl-SI" dirty="0" smtClean="0"/>
              <a:t>amerni odvisnik</a:t>
            </a:r>
          </a:p>
          <a:p>
            <a:r>
              <a:rPr lang="sl-SI" dirty="0"/>
              <a:t>Poročilo o knjigi sem napisal, da bi imel zaključno oceno prav </a:t>
            </a:r>
            <a:r>
              <a:rPr lang="sl-SI" dirty="0" smtClean="0"/>
              <a:t>dobro./Da bi imel zaključno oceno prav dobro, sem napisal poročilo o knjigi.</a:t>
            </a:r>
            <a:endParaRPr lang="sl-SI" dirty="0"/>
          </a:p>
          <a:p>
            <a:pPr rtl="0"/>
            <a:endParaRPr lang="sl-SI" dirty="0"/>
          </a:p>
        </p:txBody>
      </p:sp>
      <p:pic>
        <p:nvPicPr>
          <p:cNvPr id="8" name="Zvok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4495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8938">
        <p:fade/>
      </p:transition>
    </mc:Choice>
    <mc:Fallback>
      <p:transition spd="med" advTm="889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build="p"/>
      <p:bldP spid="4" grpId="0" uiExpand="1" build="p"/>
      <p:bldP spid="5" grpId="0" build="p"/>
      <p:bldP spid="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dirty="0" smtClean="0">
                <a:solidFill>
                  <a:srgbClr val="7030A0"/>
                </a:solidFill>
              </a:rPr>
              <a:t>Značilnosti namernega odvisnika</a:t>
            </a:r>
            <a:endParaRPr lang="sl-SI" dirty="0">
              <a:solidFill>
                <a:srgbClr val="7030A0"/>
              </a:solidFill>
            </a:endParaRPr>
          </a:p>
        </p:txBody>
      </p:sp>
      <p:sp>
        <p:nvSpPr>
          <p:cNvPr id="14" name="Označba mesta za vsebino 13"/>
          <p:cNvSpPr>
            <a:spLocks noGrp="1"/>
          </p:cNvSpPr>
          <p:nvPr>
            <p:ph idx="1"/>
          </p:nvPr>
        </p:nvSpPr>
        <p:spPr>
          <a:xfrm>
            <a:off x="1104900" y="1332411"/>
            <a:ext cx="9982200" cy="4839789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sl-SI" dirty="0" smtClean="0"/>
              <a:t>Primer:</a:t>
            </a:r>
            <a:endParaRPr lang="sl-SI" dirty="0"/>
          </a:p>
          <a:p>
            <a:r>
              <a:rPr lang="sl-SI" dirty="0" smtClean="0">
                <a:solidFill>
                  <a:srgbClr val="7030A0"/>
                </a:solidFill>
              </a:rPr>
              <a:t>Pospravila je stanovanje, da bi razveselila starše.</a:t>
            </a:r>
          </a:p>
          <a:p>
            <a:pPr marL="0" indent="0">
              <a:buNone/>
            </a:pPr>
            <a:endParaRPr lang="sl-SI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sl-SI" dirty="0" smtClean="0">
                <a:solidFill>
                  <a:srgbClr val="7030A0"/>
                </a:solidFill>
              </a:rPr>
              <a:t>GLAVNI STAVEK: pospravila je stanovanje</a:t>
            </a:r>
          </a:p>
          <a:p>
            <a:pPr marL="0" indent="0">
              <a:buNone/>
            </a:pPr>
            <a:r>
              <a:rPr lang="sl-SI" dirty="0" smtClean="0">
                <a:solidFill>
                  <a:srgbClr val="7030A0"/>
                </a:solidFill>
              </a:rPr>
              <a:t>POVEDEK GLAVNEGA STAVKA: pospravila je</a:t>
            </a:r>
          </a:p>
          <a:p>
            <a:pPr marL="0" indent="0">
              <a:buNone/>
            </a:pPr>
            <a:r>
              <a:rPr lang="sl-SI" dirty="0" smtClean="0">
                <a:solidFill>
                  <a:srgbClr val="7030A0"/>
                </a:solidFill>
              </a:rPr>
              <a:t>PO ODVISNIKU SE VPRAŠAMO: Čemu je pospravila?/S katerim namenom je pospravila?</a:t>
            </a:r>
          </a:p>
          <a:p>
            <a:pPr marL="0" indent="0">
              <a:buNone/>
            </a:pPr>
            <a:r>
              <a:rPr lang="sl-SI" dirty="0" smtClean="0">
                <a:solidFill>
                  <a:srgbClr val="7030A0"/>
                </a:solidFill>
              </a:rPr>
              <a:t>VEZNIK: da bi</a:t>
            </a:r>
          </a:p>
          <a:p>
            <a:pPr marL="0" indent="0">
              <a:buNone/>
            </a:pPr>
            <a:r>
              <a:rPr lang="sl-SI" dirty="0" smtClean="0">
                <a:solidFill>
                  <a:srgbClr val="7030A0"/>
                </a:solidFill>
              </a:rPr>
              <a:t>ODVISNIK IZRAŽA: namen dejanja iz glavnega stavka</a:t>
            </a:r>
          </a:p>
          <a:p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dirty="0"/>
          </a:p>
          <a:p>
            <a:pPr marL="0" indent="0" rtl="0">
              <a:buNone/>
            </a:pPr>
            <a:endParaRPr lang="sl-SI" dirty="0" smtClean="0"/>
          </a:p>
          <a:p>
            <a:pPr marL="0" indent="0" rtl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 rtl="0">
              <a:buNone/>
            </a:pPr>
            <a:endParaRPr lang="sl-SI" dirty="0"/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1567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1169">
        <p:fade/>
      </p:transition>
    </mc:Choice>
    <mc:Fallback>
      <p:transition spd="med" advTm="811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dirty="0" smtClean="0">
                <a:solidFill>
                  <a:srgbClr val="7030A0"/>
                </a:solidFill>
              </a:rPr>
              <a:t>Značilnosti namernega odvisnika</a:t>
            </a:r>
            <a:endParaRPr lang="sl-SI" dirty="0">
              <a:solidFill>
                <a:srgbClr val="7030A0"/>
              </a:solidFill>
            </a:endParaRPr>
          </a:p>
        </p:txBody>
      </p:sp>
      <p:sp>
        <p:nvSpPr>
          <p:cNvPr id="14" name="Označba mesta za vsebino 13"/>
          <p:cNvSpPr>
            <a:spLocks noGrp="1"/>
          </p:cNvSpPr>
          <p:nvPr>
            <p:ph idx="1"/>
          </p:nvPr>
        </p:nvSpPr>
        <p:spPr>
          <a:xfrm>
            <a:off x="1104900" y="1332411"/>
            <a:ext cx="9982200" cy="4839789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sl-SI" dirty="0" smtClean="0"/>
              <a:t>Primer:</a:t>
            </a:r>
            <a:endParaRPr lang="sl-SI" dirty="0"/>
          </a:p>
          <a:p>
            <a:r>
              <a:rPr lang="sl-SI" dirty="0" smtClean="0">
                <a:solidFill>
                  <a:srgbClr val="7030A0"/>
                </a:solidFill>
              </a:rPr>
              <a:t>Pospravila je stanovanje, da bi razveselila starše.</a:t>
            </a:r>
          </a:p>
          <a:p>
            <a:pPr marL="0" indent="0">
              <a:buNone/>
            </a:pPr>
            <a:endParaRPr lang="sl-SI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sl-SI" dirty="0" smtClean="0">
                <a:solidFill>
                  <a:srgbClr val="7030A0"/>
                </a:solidFill>
              </a:rPr>
              <a:t>ODVISNI STAVEK V NAŠEM PRIMERU STOJI ZA GLAVNIM STAVKOM.</a:t>
            </a:r>
          </a:p>
          <a:p>
            <a:pPr marL="0" indent="0">
              <a:buNone/>
            </a:pPr>
            <a:endParaRPr lang="sl-SI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sl-SI" dirty="0" smtClean="0">
                <a:solidFill>
                  <a:srgbClr val="7030A0"/>
                </a:solidFill>
              </a:rPr>
              <a:t>KAKO BI SE GLASILA POVED, ČE BI ZAMENJALI ZAPOREDJE GLAVNEGA IN ODVISNEGA STAVKA?</a:t>
            </a:r>
          </a:p>
          <a:p>
            <a:pPr marL="0" indent="0">
              <a:buNone/>
            </a:pPr>
            <a:endParaRPr lang="sl-SI" dirty="0">
              <a:solidFill>
                <a:srgbClr val="7030A0"/>
              </a:solidFill>
            </a:endParaRPr>
          </a:p>
          <a:p>
            <a:r>
              <a:rPr lang="sl-SI" dirty="0" smtClean="0">
                <a:solidFill>
                  <a:srgbClr val="7030A0"/>
                </a:solidFill>
              </a:rPr>
              <a:t>Da bi razveselila starše, je pospravila stanovanje.</a:t>
            </a:r>
          </a:p>
          <a:p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dirty="0"/>
          </a:p>
          <a:p>
            <a:pPr marL="0" indent="0" rtl="0">
              <a:buNone/>
            </a:pPr>
            <a:endParaRPr lang="sl-SI" dirty="0" smtClean="0"/>
          </a:p>
          <a:p>
            <a:pPr marL="0" indent="0" rtl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 rtl="0">
              <a:buNone/>
            </a:pPr>
            <a:endParaRPr lang="sl-SI" dirty="0"/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9341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42056">
        <p:fade/>
      </p:transition>
    </mc:Choice>
    <mc:Fallback>
      <p:transition spd="med" advTm="420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dirty="0" smtClean="0">
                <a:solidFill>
                  <a:srgbClr val="7030A0"/>
                </a:solidFill>
              </a:rPr>
              <a:t>Značilnosti namernega odvisnika</a:t>
            </a:r>
            <a:endParaRPr lang="sl-SI" dirty="0">
              <a:solidFill>
                <a:srgbClr val="7030A0"/>
              </a:solidFill>
            </a:endParaRPr>
          </a:p>
        </p:txBody>
      </p:sp>
      <p:sp>
        <p:nvSpPr>
          <p:cNvPr id="14" name="Označba mesta za vsebino 13"/>
          <p:cNvSpPr>
            <a:spLocks noGrp="1"/>
          </p:cNvSpPr>
          <p:nvPr>
            <p:ph idx="1"/>
          </p:nvPr>
        </p:nvSpPr>
        <p:spPr>
          <a:xfrm>
            <a:off x="1104900" y="1332411"/>
            <a:ext cx="9982200" cy="4839789"/>
          </a:xfrm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sl-SI" sz="2400" dirty="0" smtClean="0">
                <a:solidFill>
                  <a:srgbClr val="7030A0"/>
                </a:solidFill>
              </a:rPr>
              <a:t>Podčrtane dele v enostavčnih povedih pretvorimo v odvisnike.</a:t>
            </a:r>
            <a:endParaRPr lang="sl-SI" sz="2400" dirty="0">
              <a:solidFill>
                <a:srgbClr val="7030A0"/>
              </a:solidFill>
            </a:endParaRPr>
          </a:p>
          <a:p>
            <a:r>
              <a:rPr lang="sl-SI" sz="2400" dirty="0" smtClean="0">
                <a:solidFill>
                  <a:schemeClr val="accent4"/>
                </a:solidFill>
              </a:rPr>
              <a:t>V svojo sobo je šel </a:t>
            </a:r>
            <a:r>
              <a:rPr lang="sl-SI" sz="2400" u="sng" dirty="0" smtClean="0">
                <a:solidFill>
                  <a:schemeClr val="accent4"/>
                </a:solidFill>
              </a:rPr>
              <a:t>igrat igrice</a:t>
            </a:r>
            <a:r>
              <a:rPr lang="sl-SI" sz="2400" dirty="0" smtClean="0">
                <a:solidFill>
                  <a:schemeClr val="accent4"/>
                </a:solidFill>
              </a:rPr>
              <a:t>.</a:t>
            </a:r>
          </a:p>
          <a:p>
            <a:pPr marL="0" indent="0">
              <a:buNone/>
            </a:pPr>
            <a:endParaRPr lang="sl-SI" sz="2400" dirty="0" smtClean="0">
              <a:solidFill>
                <a:schemeClr val="accent4"/>
              </a:solidFill>
            </a:endParaRPr>
          </a:p>
          <a:p>
            <a:pPr lvl="1"/>
            <a:r>
              <a:rPr lang="sl-SI" sz="2400" dirty="0" smtClean="0">
                <a:solidFill>
                  <a:schemeClr val="accent4"/>
                </a:solidFill>
              </a:rPr>
              <a:t>V svojo sobo je šel, </a:t>
            </a:r>
            <a:r>
              <a:rPr lang="sl-SI" sz="2400" u="sng" dirty="0" smtClean="0">
                <a:solidFill>
                  <a:schemeClr val="accent4"/>
                </a:solidFill>
              </a:rPr>
              <a:t>da bi igral igrice</a:t>
            </a:r>
            <a:r>
              <a:rPr lang="sl-SI" sz="2400" dirty="0" smtClean="0">
                <a:solidFill>
                  <a:schemeClr val="accent4"/>
                </a:solidFill>
              </a:rPr>
              <a:t>.</a:t>
            </a:r>
          </a:p>
          <a:p>
            <a:pPr marL="457200" lvl="1" indent="0">
              <a:buNone/>
            </a:pPr>
            <a:endParaRPr lang="sl-SI" sz="2400" dirty="0" smtClean="0">
              <a:solidFill>
                <a:schemeClr val="accent4"/>
              </a:solidFill>
            </a:endParaRPr>
          </a:p>
          <a:p>
            <a:r>
              <a:rPr lang="sl-SI" sz="2400" dirty="0" smtClean="0">
                <a:solidFill>
                  <a:schemeClr val="accent4"/>
                </a:solidFill>
              </a:rPr>
              <a:t>Po tednih </a:t>
            </a:r>
            <a:r>
              <a:rPr lang="sl-SI" sz="2400" dirty="0" err="1" smtClean="0">
                <a:solidFill>
                  <a:schemeClr val="accent4"/>
                </a:solidFill>
              </a:rPr>
              <a:t>samoizolacije</a:t>
            </a:r>
            <a:r>
              <a:rPr lang="sl-SI" sz="2400" dirty="0" smtClean="0">
                <a:solidFill>
                  <a:schemeClr val="accent4"/>
                </a:solidFill>
              </a:rPr>
              <a:t> se je odpravil na obisk </a:t>
            </a:r>
            <a:r>
              <a:rPr lang="sl-SI" sz="2400" u="sng" dirty="0" smtClean="0">
                <a:solidFill>
                  <a:schemeClr val="accent4"/>
                </a:solidFill>
              </a:rPr>
              <a:t>razveselit babico</a:t>
            </a:r>
            <a:r>
              <a:rPr lang="sl-SI" sz="2400" dirty="0" smtClean="0">
                <a:solidFill>
                  <a:schemeClr val="accent4"/>
                </a:solidFill>
              </a:rPr>
              <a:t>.</a:t>
            </a:r>
          </a:p>
          <a:p>
            <a:pPr marL="0" indent="0">
              <a:buNone/>
            </a:pPr>
            <a:endParaRPr lang="sl-SI" sz="2400" dirty="0" smtClean="0">
              <a:solidFill>
                <a:schemeClr val="accent4"/>
              </a:solidFill>
            </a:endParaRPr>
          </a:p>
          <a:p>
            <a:pPr lvl="1"/>
            <a:r>
              <a:rPr lang="sl-SI" sz="2400" dirty="0" smtClean="0">
                <a:solidFill>
                  <a:schemeClr val="accent4"/>
                </a:solidFill>
              </a:rPr>
              <a:t>Po tednih </a:t>
            </a:r>
            <a:r>
              <a:rPr lang="sl-SI" sz="2400" dirty="0" err="1" smtClean="0">
                <a:solidFill>
                  <a:schemeClr val="accent4"/>
                </a:solidFill>
              </a:rPr>
              <a:t>samoizolacije</a:t>
            </a:r>
            <a:r>
              <a:rPr lang="sl-SI" sz="2400" dirty="0" smtClean="0">
                <a:solidFill>
                  <a:schemeClr val="accent4"/>
                </a:solidFill>
              </a:rPr>
              <a:t> se je odpravil na obisk, </a:t>
            </a:r>
            <a:r>
              <a:rPr lang="sl-SI" sz="2400" u="sng" dirty="0" smtClean="0">
                <a:solidFill>
                  <a:schemeClr val="accent4"/>
                </a:solidFill>
              </a:rPr>
              <a:t>da bi razveselil babico.</a:t>
            </a:r>
          </a:p>
          <a:p>
            <a:pPr lvl="1"/>
            <a:endParaRPr lang="sl-SI" sz="2400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sl-SI" sz="2400" dirty="0"/>
          </a:p>
          <a:p>
            <a:pPr marL="0" indent="0">
              <a:buNone/>
            </a:pPr>
            <a:endParaRPr lang="sl-SI" dirty="0" smtClean="0"/>
          </a:p>
          <a:p>
            <a:pPr marL="0" indent="0">
              <a:buNone/>
            </a:pPr>
            <a:endParaRPr lang="sl-SI" dirty="0" smtClean="0"/>
          </a:p>
          <a:p>
            <a:endParaRPr lang="sl-SI" dirty="0"/>
          </a:p>
          <a:p>
            <a:pPr marL="0" indent="0" rtl="0">
              <a:buNone/>
            </a:pPr>
            <a:endParaRPr lang="sl-SI" dirty="0" smtClean="0"/>
          </a:p>
          <a:p>
            <a:pPr marL="0" indent="0" rtl="0">
              <a:buNone/>
            </a:pPr>
            <a:endParaRPr lang="sl-SI" dirty="0"/>
          </a:p>
          <a:p>
            <a:pPr marL="0" indent="0">
              <a:buNone/>
            </a:pPr>
            <a:endParaRPr lang="sl-SI" dirty="0"/>
          </a:p>
          <a:p>
            <a:pPr marL="0" indent="0">
              <a:buNone/>
            </a:pPr>
            <a:endParaRPr lang="sl-SI" dirty="0" smtClean="0"/>
          </a:p>
          <a:p>
            <a:pPr marL="0" indent="0" rtl="0">
              <a:buNone/>
            </a:pPr>
            <a:endParaRPr lang="sl-SI" dirty="0"/>
          </a:p>
        </p:txBody>
      </p:sp>
      <p:pic>
        <p:nvPicPr>
          <p:cNvPr id="3" name="Zvo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6845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3928">
        <p:fade/>
      </p:transition>
    </mc:Choice>
    <mc:Fallback>
      <p:transition spd="med" advTm="839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dirty="0" smtClean="0"/>
              <a:t>NALOGE</a:t>
            </a:r>
            <a:endParaRPr lang="sl-SI" dirty="0"/>
          </a:p>
        </p:txBody>
      </p:sp>
      <p:sp>
        <p:nvSpPr>
          <p:cNvPr id="3" name="Pravokotnik 2"/>
          <p:cNvSpPr/>
          <p:nvPr/>
        </p:nvSpPr>
        <p:spPr>
          <a:xfrm>
            <a:off x="3047241" y="2763691"/>
            <a:ext cx="6096000" cy="273921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sz="2200" dirty="0" smtClean="0">
                <a:solidFill>
                  <a:srgbClr val="7030A0"/>
                </a:solidFill>
              </a:rPr>
              <a:t>Samostojni delovni zvezek, str. 39–43.</a:t>
            </a:r>
          </a:p>
          <a:p>
            <a:endParaRPr lang="sl-SI" sz="2200" dirty="0" smtClean="0">
              <a:solidFill>
                <a:srgbClr val="7030A0"/>
              </a:solidFill>
            </a:endParaRPr>
          </a:p>
          <a:p>
            <a:r>
              <a:rPr lang="sl-SI" sz="2200" dirty="0" smtClean="0">
                <a:solidFill>
                  <a:srgbClr val="7030A0"/>
                </a:solidFill>
              </a:rPr>
              <a:t>V zvezek prepiši snov o namernem odvisniku (str. 42, rumeni okvir zgoraj).</a:t>
            </a:r>
          </a:p>
          <a:p>
            <a:endParaRPr lang="sl-SI" sz="2200" dirty="0">
              <a:solidFill>
                <a:srgbClr val="7030A0"/>
              </a:solidFill>
            </a:endParaRPr>
          </a:p>
          <a:p>
            <a:r>
              <a:rPr lang="sl-SI" sz="2200" dirty="0" smtClean="0">
                <a:solidFill>
                  <a:srgbClr val="7030A0"/>
                </a:solidFill>
              </a:rPr>
              <a:t>Pošlji mi fotografije vaj v samostojnem delovnem zvezku.</a:t>
            </a:r>
            <a:endParaRPr lang="sl-SI" sz="2200" dirty="0">
              <a:solidFill>
                <a:srgbClr val="7030A0"/>
              </a:solidFill>
            </a:endParaRPr>
          </a:p>
          <a:p>
            <a:endParaRPr lang="sl-SI" dirty="0">
              <a:solidFill>
                <a:srgbClr val="7030A0"/>
              </a:solidFill>
            </a:endParaRPr>
          </a:p>
        </p:txBody>
      </p:sp>
      <p:pic>
        <p:nvPicPr>
          <p:cNvPr id="5" name="Zvo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004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3661">
        <p:fade/>
      </p:transition>
    </mc:Choice>
    <mc:Fallback>
      <p:transition spd="med" advTm="236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16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6.1|9|1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3|3.8|4.9|12|4.9|13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42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20.6|13.6|2.3|30.1|7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2.7|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1.6|19.5|25.5|15.3"/>
</p:tagLst>
</file>

<file path=ppt/theme/theme1.xml><?xml version="1.0" encoding="utf-8"?>
<a:theme xmlns:a="http://schemas.openxmlformats.org/drawingml/2006/main" name="Študijska literatura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26313_TF03431380" id="{ED9CFE90-AD22-4A49-9988-968003B754C3}" vid="{C697A3BC-E0B9-4F18-8974-7E1755A538D8}"/>
    </a:ext>
  </a:extLst>
</a:theme>
</file>

<file path=ppt/theme/theme2.xml><?xml version="1.0" encoding="utf-8"?>
<a:theme xmlns:a="http://schemas.openxmlformats.org/drawingml/2006/main" name="Officeova tema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Props1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DDBB83-77C1-4099-A0AA-289882E745E2}">
  <ds:schemaRefs>
    <ds:schemaRef ds:uri="http://purl.org/dc/elements/1.1/"/>
    <ds:schemaRef ds:uri="http://schemas.openxmlformats.org/package/2006/metadata/core-properties"/>
    <ds:schemaRef ds:uri="http://purl.org/dc/dcmitype/"/>
    <ds:schemaRef ds:uri="4873beb7-5857-4685-be1f-d57550cc96cc"/>
    <ds:schemaRef ds:uri="http://schemas.microsoft.com/office/2006/documentManagement/types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TM03457515[[fn=Ogled]]</Template>
  <TotalTime>0</TotalTime>
  <Words>448</Words>
  <Application>Microsoft Office PowerPoint</Application>
  <PresentationFormat>Širokozaslonsko</PresentationFormat>
  <Paragraphs>108</Paragraphs>
  <Slides>9</Slides>
  <Notes>0</Notes>
  <HiddenSlides>0</HiddenSlides>
  <MMClips>9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9</vt:i4>
      </vt:variant>
    </vt:vector>
  </HeadingPairs>
  <TitlesOfParts>
    <vt:vector size="14" baseType="lpstr">
      <vt:lpstr>Arial</vt:lpstr>
      <vt:lpstr>Euphemia</vt:lpstr>
      <vt:lpstr>Plantagenet Cherokee</vt:lpstr>
      <vt:lpstr>Wingdings</vt:lpstr>
      <vt:lpstr>Študijska literatura 16x9</vt:lpstr>
      <vt:lpstr>NAMERNI ODVISNIK</vt:lpstr>
      <vt:lpstr>Kaj je vzrok in kaj je namen?</vt:lpstr>
      <vt:lpstr>Kaj je vzrok in kaj je namen?</vt:lpstr>
      <vt:lpstr>Kaj je vzrok in kaj je namen?</vt:lpstr>
      <vt:lpstr>Kaj je vzrok in kaj je namen?</vt:lpstr>
      <vt:lpstr>Značilnosti namernega odvisnika</vt:lpstr>
      <vt:lpstr>Značilnosti namernega odvisnika</vt:lpstr>
      <vt:lpstr>Značilnosti namernega odvisnika</vt:lpstr>
      <vt:lpstr>NALOGE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2020-05-10T13:02:30Z</dcterms:created>
  <dcterms:modified xsi:type="dcterms:W3CDTF">2020-05-10T14:56:14Z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