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6" r:id="rId6"/>
    <p:sldId id="276" r:id="rId7"/>
    <p:sldId id="281" r:id="rId8"/>
    <p:sldId id="282" r:id="rId9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8D5E76A-13CE-4C70-827C-CBE96DCBB278}" type="datetime1">
              <a:rPr lang="sl-SI" smtClean="0">
                <a:solidFill>
                  <a:schemeClr val="tx2"/>
                </a:solidFill>
              </a:rPr>
              <a:pPr algn="r" rtl="0"/>
              <a:t>11. 05. 2020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pPr algn="r" rtl="0"/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8C0CE481-4143-40CC-9C75-957D0B4011B2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8F6DB1-BB4F-482A-966D-9D4C22697C7A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C89DEF-15F0-4162-AD79-52F57ABAB717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C2A18B-C9A5-46D8-BED1-24E5FEC58BA7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F5882C-E063-4925-AAD0-F221090DF8CA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73BADE-92FB-4604-9148-56AD70A3ECD3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9D7E30-E2AB-4C63-AD35-541B7A285D4F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5F3E9-5875-4200-8E84-804D9F0771C8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80166-3F3F-4C5F-9A42-090F79599782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2D7CF5-E904-4A09-A3E9-80A1D69E6E30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905D459-4C1E-4E18-B6B6-C73F1D79325C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Književnost med (obema) svetovnima vojnama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(1918–1941)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836712"/>
            <a:ext cx="7008574" cy="1930400"/>
          </a:xfrm>
        </p:spPr>
        <p:txBody>
          <a:bodyPr rtlCol="0"/>
          <a:lstStyle/>
          <a:p>
            <a:pPr rtl="0"/>
            <a:r>
              <a:rPr lang="sl-SI" dirty="0" smtClean="0"/>
              <a:t>To obdobje delimo na dva dela: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81844" y="3429001"/>
            <a:ext cx="7008574" cy="1800200"/>
          </a:xfrm>
        </p:spPr>
        <p:txBody>
          <a:bodyPr rtlCol="0"/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sl-SI" dirty="0"/>
              <a:t>e</a:t>
            </a:r>
            <a:r>
              <a:rPr lang="sl-SI" dirty="0" smtClean="0"/>
              <a:t>kspresionizem (do l. 1930)</a:t>
            </a:r>
          </a:p>
          <a:p>
            <a:pPr rtl="0"/>
            <a:endParaRPr lang="sl-SI" dirty="0" smtClean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sl-SI" dirty="0"/>
              <a:t>s</a:t>
            </a:r>
            <a:r>
              <a:rPr lang="sl-SI" dirty="0" smtClean="0"/>
              <a:t>ocialni realizem (po l. 1930)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269876" y="908720"/>
            <a:ext cx="11309482" cy="792088"/>
          </a:xfrm>
        </p:spPr>
        <p:txBody>
          <a:bodyPr rtlCol="0"/>
          <a:lstStyle/>
          <a:p>
            <a:pPr rtl="0"/>
            <a:r>
              <a:rPr lang="sl-SI" dirty="0" smtClean="0"/>
              <a:t>Ekspresionizem</a:t>
            </a:r>
            <a:endParaRPr lang="sl-SI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117309" y="1772816"/>
            <a:ext cx="10157354" cy="4399384"/>
          </a:xfrm>
        </p:spPr>
        <p:txBody>
          <a:bodyPr rtlCol="0"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 smtClean="0"/>
              <a:t>Izraz izhaja iz latinščine: </a:t>
            </a:r>
            <a:r>
              <a:rPr lang="sl-SI" i="1" dirty="0" err="1" smtClean="0"/>
              <a:t>expressus</a:t>
            </a:r>
            <a:r>
              <a:rPr lang="sl-SI" dirty="0"/>
              <a:t>, kar pomeni </a:t>
            </a:r>
            <a:r>
              <a:rPr lang="sl-SI" dirty="0" smtClean="0"/>
              <a:t>iztis (nasprotno od impresionizma: </a:t>
            </a:r>
            <a:r>
              <a:rPr lang="sl-SI" i="1" dirty="0" err="1" smtClean="0"/>
              <a:t>impressio</a:t>
            </a:r>
            <a:r>
              <a:rPr lang="sl-SI" i="1" dirty="0" smtClean="0"/>
              <a:t> </a:t>
            </a:r>
            <a:r>
              <a:rPr lang="sl-SI" dirty="0" smtClean="0"/>
              <a:t>pomeni vtis).</a:t>
            </a:r>
          </a:p>
          <a:p>
            <a:pPr>
              <a:lnSpc>
                <a:spcPct val="170000"/>
              </a:lnSpc>
            </a:pPr>
            <a:r>
              <a:rPr lang="sl-SI" dirty="0" smtClean="0"/>
              <a:t>Najprej se je pojavil v Nemčiji.</a:t>
            </a:r>
          </a:p>
          <a:p>
            <a:pPr>
              <a:lnSpc>
                <a:spcPct val="170000"/>
              </a:lnSpc>
            </a:pPr>
            <a:r>
              <a:rPr lang="sl-SI" dirty="0" smtClean="0"/>
              <a:t>Družbeno-zgodovinske razmere: </a:t>
            </a:r>
          </a:p>
          <a:p>
            <a:pPr lvl="1">
              <a:lnSpc>
                <a:spcPct val="170000"/>
              </a:lnSpc>
            </a:pPr>
            <a:r>
              <a:rPr lang="sl-SI" dirty="0" smtClean="0"/>
              <a:t>Gre za čas po prvi svetovni vojni, ki je za seboj pustila ogromno mrtvih (npr. soška fronta), a razmere se niso umirile in vzdušje je tesnobno: ljudje slutijo, da bo sledila še ena vojna vsaj takšnih razsežnosti. </a:t>
            </a:r>
          </a:p>
          <a:p>
            <a:pPr lvl="1">
              <a:lnSpc>
                <a:spcPct val="170000"/>
              </a:lnSpc>
            </a:pPr>
            <a:r>
              <a:rPr lang="sl-SI" dirty="0" smtClean="0"/>
              <a:t>Pojavlja se razočaranje nad napredkom (predvsem nad industrijo in urbanizacijo), saj običajen človek od njega nima nič, bogatijo le kapitalisti. V tem času je tudi zelo veliko izseljevanja iz Evrope v Ameriko: ljudje iščejo možnosti za boljše življenje.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97868" y="620688"/>
            <a:ext cx="11309482" cy="792088"/>
          </a:xfrm>
        </p:spPr>
        <p:txBody>
          <a:bodyPr rtlCol="0"/>
          <a:lstStyle/>
          <a:p>
            <a:pPr rtl="0"/>
            <a:r>
              <a:rPr lang="sl-SI" dirty="0" smtClean="0"/>
              <a:t>Ekspresionizem</a:t>
            </a:r>
            <a:endParaRPr lang="sl-SI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117309" y="1556792"/>
            <a:ext cx="10157354" cy="4824536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sl-SI" dirty="0"/>
              <a:t>Umetniki zahtevajo bolj „človeške“ vrednote: človek mora postati drugačen, v ospredje naj stopi duhovnost. </a:t>
            </a:r>
            <a:r>
              <a:rPr lang="sl-SI" dirty="0">
                <a:sym typeface="Wingdings" panose="05000000000000000000" pitchFamily="2" charset="2"/>
              </a:rPr>
              <a:t> POZIV K REVOLUCIJI</a:t>
            </a:r>
            <a:endParaRPr lang="sl-SI" dirty="0"/>
          </a:p>
          <a:p>
            <a:pPr>
              <a:lnSpc>
                <a:spcPct val="170000"/>
              </a:lnSpc>
            </a:pPr>
            <a:r>
              <a:rPr lang="sl-SI" dirty="0"/>
              <a:t>V književnosti: težko razumljiva besedila, veliko metafor iz </a:t>
            </a:r>
            <a:r>
              <a:rPr lang="sl-SI" dirty="0" smtClean="0"/>
              <a:t>industrije, vlada neka napetost.</a:t>
            </a:r>
            <a:endParaRPr lang="sl-SI" dirty="0"/>
          </a:p>
          <a:p>
            <a:pPr>
              <a:lnSpc>
                <a:spcPct val="170000"/>
              </a:lnSpc>
            </a:pPr>
            <a:r>
              <a:rPr lang="sl-SI" dirty="0" smtClean="0"/>
              <a:t>Najpomembnejši predstavniki na področju slovenske književnosti: </a:t>
            </a:r>
            <a:endParaRPr lang="sl-SI" dirty="0"/>
          </a:p>
          <a:p>
            <a:pPr lvl="1">
              <a:lnSpc>
                <a:spcPct val="170000"/>
              </a:lnSpc>
            </a:pPr>
            <a:r>
              <a:rPr lang="sl-SI" dirty="0"/>
              <a:t>Srečko Kosovel</a:t>
            </a:r>
          </a:p>
          <a:p>
            <a:pPr lvl="1">
              <a:lnSpc>
                <a:spcPct val="170000"/>
              </a:lnSpc>
            </a:pPr>
            <a:r>
              <a:rPr lang="sl-SI" dirty="0"/>
              <a:t>Ivan </a:t>
            </a:r>
            <a:r>
              <a:rPr lang="sl-SI" dirty="0" smtClean="0"/>
              <a:t>Pregelj</a:t>
            </a:r>
          </a:p>
          <a:p>
            <a:pPr lvl="1">
              <a:lnSpc>
                <a:spcPct val="170000"/>
              </a:lnSpc>
            </a:pPr>
            <a:r>
              <a:rPr lang="sl-SI" dirty="0" smtClean="0"/>
              <a:t>Slavko Grum (dramatik)</a:t>
            </a:r>
            <a:endParaRPr lang="sl-SI" dirty="0"/>
          </a:p>
          <a:p>
            <a:pPr>
              <a:lnSpc>
                <a:spcPct val="170000"/>
              </a:lnSpc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607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269876" y="908720"/>
            <a:ext cx="11309482" cy="792088"/>
          </a:xfrm>
        </p:spPr>
        <p:txBody>
          <a:bodyPr rtlCol="0"/>
          <a:lstStyle/>
          <a:p>
            <a:pPr rtl="0"/>
            <a:r>
              <a:rPr lang="sl-SI" dirty="0" smtClean="0"/>
              <a:t>Socialni realizem</a:t>
            </a:r>
            <a:endParaRPr lang="sl-SI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117309" y="1772816"/>
            <a:ext cx="10157354" cy="4399384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 smtClean="0"/>
              <a:t>Slog je realističen.</a:t>
            </a:r>
          </a:p>
          <a:p>
            <a:pPr>
              <a:lnSpc>
                <a:spcPct val="170000"/>
              </a:lnSpc>
            </a:pPr>
            <a:r>
              <a:rPr lang="sl-SI" dirty="0" smtClean="0"/>
              <a:t>Prevladuje socialna tematika (življenje kmetov, delavcev; književniki so kritični do meščanstva).</a:t>
            </a:r>
          </a:p>
          <a:p>
            <a:pPr>
              <a:lnSpc>
                <a:spcPct val="170000"/>
              </a:lnSpc>
            </a:pPr>
            <a:r>
              <a:rPr lang="sl-SI" dirty="0" smtClean="0"/>
              <a:t>Na Slovenskem je pogosta tudi narodnostna tematika.</a:t>
            </a:r>
          </a:p>
          <a:p>
            <a:pPr>
              <a:lnSpc>
                <a:spcPct val="170000"/>
              </a:lnSpc>
            </a:pPr>
            <a:r>
              <a:rPr lang="sl-SI" dirty="0" smtClean="0"/>
              <a:t>Avtorji pogosto prihajajo iz obrobnih slovenskih pokrajin:</a:t>
            </a:r>
          </a:p>
          <a:p>
            <a:pPr lvl="1">
              <a:lnSpc>
                <a:spcPct val="170000"/>
              </a:lnSpc>
            </a:pPr>
            <a:r>
              <a:rPr lang="sl-SI" dirty="0" smtClean="0"/>
              <a:t>Lovro Kuhar – Prežihov </a:t>
            </a:r>
            <a:r>
              <a:rPr lang="sl-SI" dirty="0" err="1" smtClean="0"/>
              <a:t>Voranc</a:t>
            </a:r>
            <a:r>
              <a:rPr lang="sl-SI" dirty="0" smtClean="0"/>
              <a:t> (Koroška)</a:t>
            </a:r>
          </a:p>
          <a:p>
            <a:pPr lvl="1">
              <a:lnSpc>
                <a:spcPct val="170000"/>
              </a:lnSpc>
            </a:pPr>
            <a:r>
              <a:rPr lang="sl-SI" dirty="0" smtClean="0"/>
              <a:t>Miško Kranjec (Prekmurje)</a:t>
            </a:r>
          </a:p>
          <a:p>
            <a:pPr lvl="1">
              <a:lnSpc>
                <a:spcPct val="170000"/>
              </a:lnSpc>
            </a:pPr>
            <a:r>
              <a:rPr lang="sl-SI" dirty="0" smtClean="0"/>
              <a:t>Ciril Kosmač (Tolminska)</a:t>
            </a:r>
          </a:p>
          <a:p>
            <a:pPr lvl="1">
              <a:lnSpc>
                <a:spcPct val="170000"/>
              </a:lnSpc>
            </a:pPr>
            <a:r>
              <a:rPr lang="sl-SI" dirty="0" smtClean="0"/>
              <a:t>France Bevk (Goriška)</a:t>
            </a:r>
          </a:p>
        </p:txBody>
      </p:sp>
    </p:spTree>
    <p:extLst>
      <p:ext uri="{BB962C8B-B14F-4D97-AF65-F5344CB8AC3E}">
        <p14:creationId xmlns:p14="http://schemas.microsoft.com/office/powerpoint/2010/main" val="12637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jige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6_TF02787940_TF02787940" id="{5AA99637-86DC-4E5B-A262-464895658E23}" vid="{A5ACF47A-A59A-4F2F-B481-546258C9F260}"/>
    </a:ext>
  </a:extLst>
</a:theme>
</file>

<file path=ppt/theme/theme2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 svežnjem knjig (širokozaslonsko)</Template>
  <TotalTime>0</TotalTime>
  <Words>266</Words>
  <Application>Microsoft Office PowerPoint</Application>
  <PresentationFormat>Po meri</PresentationFormat>
  <Paragraphs>28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</vt:lpstr>
      <vt:lpstr>Knjige 16x9</vt:lpstr>
      <vt:lpstr>Književnost med (obema) svetovnima vojnama</vt:lpstr>
      <vt:lpstr>To obdobje delimo na dva dela:</vt:lpstr>
      <vt:lpstr>Ekspresionizem</vt:lpstr>
      <vt:lpstr>Ekspresionizem</vt:lpstr>
      <vt:lpstr>Socialni realizem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2020-05-11T05:19:32Z</dcterms:created>
  <dcterms:modified xsi:type="dcterms:W3CDTF">2020-05-11T05:56:13Z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