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handoutMasterIdLst>
    <p:handoutMasterId r:id="rId14"/>
  </p:handoutMasterIdLst>
  <p:sldIdLst>
    <p:sldId id="271" r:id="rId2"/>
    <p:sldId id="256" r:id="rId3"/>
    <p:sldId id="258" r:id="rId4"/>
    <p:sldId id="268" r:id="rId5"/>
    <p:sldId id="261" r:id="rId6"/>
    <p:sldId id="262" r:id="rId7"/>
    <p:sldId id="263" r:id="rId8"/>
    <p:sldId id="269" r:id="rId9"/>
    <p:sldId id="270" r:id="rId10"/>
    <p:sldId id="259" r:id="rId11"/>
    <p:sldId id="272" r:id="rId12"/>
    <p:sldId id="273" r:id="rId13"/>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1C58385-3ACD-4B37-A7E1-55242D26F7CF}" type="datetimeFigureOut">
              <a:rPr lang="sl-SI"/>
              <a:pPr>
                <a:defRPr/>
              </a:pPr>
              <a:t>22. 03. 2020</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C609507-9E67-401A-A4AA-76B89957B206}" type="slidenum">
              <a:rPr lang="sl-SI"/>
              <a:pPr>
                <a:defRPr/>
              </a:pPr>
              <a:t>‹#›</a:t>
            </a:fld>
            <a:endParaRPr lang="sl-SI"/>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sl-SI"/>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sl-SI"/>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sl-SI"/>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sl-SI"/>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sl-SI"/>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sl-SI"/>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sl-SI"/>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sl-SI"/>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sl-SI"/>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sl-SI"/>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sl-SI"/>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sl-SI"/>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sl-SI"/>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sl-SI"/>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sl-SI"/>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sl-SI"/>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sl-SI"/>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sl-SI"/>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sl-SI"/>
          </a:p>
        </p:txBody>
      </p:sp>
      <p:sp>
        <p:nvSpPr>
          <p:cNvPr id="1741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sl-SI"/>
              <a:t>Kliknite, če želite urediti slog naslova matrice</a:t>
            </a:r>
          </a:p>
        </p:txBody>
      </p:sp>
      <p:sp>
        <p:nvSpPr>
          <p:cNvPr id="1741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sl-SI"/>
              <a:t>Kliknite, če želite urediti slog podnaslova matrice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sl-SI"/>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sl-SI"/>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97AF6671-F513-4159-A1E4-BBB28AB46CA4}" type="slidenum">
              <a:rPr lang="sl-SI"/>
              <a:pPr>
                <a:defRPr/>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5"/>
          <p:cNvSpPr>
            <a:spLocks noGrp="1" noChangeArrowheads="1"/>
          </p:cNvSpPr>
          <p:nvPr>
            <p:ph type="dt" sz="half" idx="10"/>
          </p:nvPr>
        </p:nvSpPr>
        <p:spPr>
          <a:ln/>
        </p:spPr>
        <p:txBody>
          <a:bodyPr/>
          <a:lstStyle>
            <a:lvl1pPr>
              <a:defRPr/>
            </a:lvl1pPr>
          </a:lstStyle>
          <a:p>
            <a:pPr>
              <a:defRPr/>
            </a:pPr>
            <a:endParaRPr lang="sl-SI"/>
          </a:p>
        </p:txBody>
      </p:sp>
      <p:sp>
        <p:nvSpPr>
          <p:cNvPr id="5" name="Rectangle 6"/>
          <p:cNvSpPr>
            <a:spLocks noGrp="1" noChangeArrowheads="1"/>
          </p:cNvSpPr>
          <p:nvPr>
            <p:ph type="ftr" sz="quarter" idx="11"/>
          </p:nvPr>
        </p:nvSpPr>
        <p:spPr>
          <a:ln/>
        </p:spPr>
        <p:txBody>
          <a:bodyPr/>
          <a:lstStyle>
            <a:lvl1pPr>
              <a:defRPr/>
            </a:lvl1pPr>
          </a:lstStyle>
          <a:p>
            <a:pPr>
              <a:defRPr/>
            </a:pPr>
            <a:endParaRPr lang="sl-SI"/>
          </a:p>
        </p:txBody>
      </p:sp>
      <p:sp>
        <p:nvSpPr>
          <p:cNvPr id="6" name="Rectangle 7"/>
          <p:cNvSpPr>
            <a:spLocks noGrp="1" noChangeArrowheads="1"/>
          </p:cNvSpPr>
          <p:nvPr>
            <p:ph type="sldNum" sz="quarter" idx="12"/>
          </p:nvPr>
        </p:nvSpPr>
        <p:spPr>
          <a:ln/>
        </p:spPr>
        <p:txBody>
          <a:bodyPr/>
          <a:lstStyle>
            <a:lvl1pPr>
              <a:defRPr/>
            </a:lvl1pPr>
          </a:lstStyle>
          <a:p>
            <a:pPr>
              <a:defRPr/>
            </a:pPr>
            <a:fld id="{EAA8DE94-B602-4440-99B5-EDEDEB1E7F8B}"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457950" y="152400"/>
            <a:ext cx="1924050" cy="5334000"/>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685800" y="152400"/>
            <a:ext cx="5619750" cy="5334000"/>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5"/>
          <p:cNvSpPr>
            <a:spLocks noGrp="1" noChangeArrowheads="1"/>
          </p:cNvSpPr>
          <p:nvPr>
            <p:ph type="dt" sz="half" idx="10"/>
          </p:nvPr>
        </p:nvSpPr>
        <p:spPr>
          <a:ln/>
        </p:spPr>
        <p:txBody>
          <a:bodyPr/>
          <a:lstStyle>
            <a:lvl1pPr>
              <a:defRPr/>
            </a:lvl1pPr>
          </a:lstStyle>
          <a:p>
            <a:pPr>
              <a:defRPr/>
            </a:pPr>
            <a:endParaRPr lang="sl-SI"/>
          </a:p>
        </p:txBody>
      </p:sp>
      <p:sp>
        <p:nvSpPr>
          <p:cNvPr id="5" name="Rectangle 6"/>
          <p:cNvSpPr>
            <a:spLocks noGrp="1" noChangeArrowheads="1"/>
          </p:cNvSpPr>
          <p:nvPr>
            <p:ph type="ftr" sz="quarter" idx="11"/>
          </p:nvPr>
        </p:nvSpPr>
        <p:spPr>
          <a:ln/>
        </p:spPr>
        <p:txBody>
          <a:bodyPr/>
          <a:lstStyle>
            <a:lvl1pPr>
              <a:defRPr/>
            </a:lvl1pPr>
          </a:lstStyle>
          <a:p>
            <a:pPr>
              <a:defRPr/>
            </a:pPr>
            <a:endParaRPr lang="sl-SI"/>
          </a:p>
        </p:txBody>
      </p:sp>
      <p:sp>
        <p:nvSpPr>
          <p:cNvPr id="6" name="Rectangle 7"/>
          <p:cNvSpPr>
            <a:spLocks noGrp="1" noChangeArrowheads="1"/>
          </p:cNvSpPr>
          <p:nvPr>
            <p:ph type="sldNum" sz="quarter" idx="12"/>
          </p:nvPr>
        </p:nvSpPr>
        <p:spPr>
          <a:ln/>
        </p:spPr>
        <p:txBody>
          <a:bodyPr/>
          <a:lstStyle>
            <a:lvl1pPr>
              <a:defRPr/>
            </a:lvl1pPr>
          </a:lstStyle>
          <a:p>
            <a:pPr>
              <a:defRPr/>
            </a:pPr>
            <a:fld id="{7A604305-50F9-48CD-B187-4807A8B5C994}"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5"/>
          <p:cNvSpPr>
            <a:spLocks noGrp="1" noChangeArrowheads="1"/>
          </p:cNvSpPr>
          <p:nvPr>
            <p:ph type="dt" sz="half" idx="10"/>
          </p:nvPr>
        </p:nvSpPr>
        <p:spPr>
          <a:ln/>
        </p:spPr>
        <p:txBody>
          <a:bodyPr/>
          <a:lstStyle>
            <a:lvl1pPr>
              <a:defRPr/>
            </a:lvl1pPr>
          </a:lstStyle>
          <a:p>
            <a:pPr>
              <a:defRPr/>
            </a:pPr>
            <a:endParaRPr lang="sl-SI"/>
          </a:p>
        </p:txBody>
      </p:sp>
      <p:sp>
        <p:nvSpPr>
          <p:cNvPr id="5" name="Rectangle 6"/>
          <p:cNvSpPr>
            <a:spLocks noGrp="1" noChangeArrowheads="1"/>
          </p:cNvSpPr>
          <p:nvPr>
            <p:ph type="ftr" sz="quarter" idx="11"/>
          </p:nvPr>
        </p:nvSpPr>
        <p:spPr>
          <a:ln/>
        </p:spPr>
        <p:txBody>
          <a:bodyPr/>
          <a:lstStyle>
            <a:lvl1pPr>
              <a:defRPr/>
            </a:lvl1pPr>
          </a:lstStyle>
          <a:p>
            <a:pPr>
              <a:defRPr/>
            </a:pPr>
            <a:endParaRPr lang="sl-SI"/>
          </a:p>
        </p:txBody>
      </p:sp>
      <p:sp>
        <p:nvSpPr>
          <p:cNvPr id="6" name="Rectangle 7"/>
          <p:cNvSpPr>
            <a:spLocks noGrp="1" noChangeArrowheads="1"/>
          </p:cNvSpPr>
          <p:nvPr>
            <p:ph type="sldNum" sz="quarter" idx="12"/>
          </p:nvPr>
        </p:nvSpPr>
        <p:spPr>
          <a:ln/>
        </p:spPr>
        <p:txBody>
          <a:bodyPr/>
          <a:lstStyle>
            <a:lvl1pPr>
              <a:defRPr/>
            </a:lvl1pPr>
          </a:lstStyle>
          <a:p>
            <a:pPr>
              <a:defRPr/>
            </a:pPr>
            <a:fld id="{CDB775F2-D05F-409C-90B0-2C77A71FC52E}"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Rectangle 5"/>
          <p:cNvSpPr>
            <a:spLocks noGrp="1" noChangeArrowheads="1"/>
          </p:cNvSpPr>
          <p:nvPr>
            <p:ph type="dt" sz="half" idx="10"/>
          </p:nvPr>
        </p:nvSpPr>
        <p:spPr>
          <a:ln/>
        </p:spPr>
        <p:txBody>
          <a:bodyPr/>
          <a:lstStyle>
            <a:lvl1pPr>
              <a:defRPr/>
            </a:lvl1pPr>
          </a:lstStyle>
          <a:p>
            <a:pPr>
              <a:defRPr/>
            </a:pPr>
            <a:endParaRPr lang="sl-SI"/>
          </a:p>
        </p:txBody>
      </p:sp>
      <p:sp>
        <p:nvSpPr>
          <p:cNvPr id="5" name="Rectangle 6"/>
          <p:cNvSpPr>
            <a:spLocks noGrp="1" noChangeArrowheads="1"/>
          </p:cNvSpPr>
          <p:nvPr>
            <p:ph type="ftr" sz="quarter" idx="11"/>
          </p:nvPr>
        </p:nvSpPr>
        <p:spPr>
          <a:ln/>
        </p:spPr>
        <p:txBody>
          <a:bodyPr/>
          <a:lstStyle>
            <a:lvl1pPr>
              <a:defRPr/>
            </a:lvl1pPr>
          </a:lstStyle>
          <a:p>
            <a:pPr>
              <a:defRPr/>
            </a:pPr>
            <a:endParaRPr lang="sl-SI"/>
          </a:p>
        </p:txBody>
      </p:sp>
      <p:sp>
        <p:nvSpPr>
          <p:cNvPr id="6" name="Rectangle 7"/>
          <p:cNvSpPr>
            <a:spLocks noGrp="1" noChangeArrowheads="1"/>
          </p:cNvSpPr>
          <p:nvPr>
            <p:ph type="sldNum" sz="quarter" idx="12"/>
          </p:nvPr>
        </p:nvSpPr>
        <p:spPr>
          <a:ln/>
        </p:spPr>
        <p:txBody>
          <a:bodyPr/>
          <a:lstStyle>
            <a:lvl1pPr>
              <a:defRPr/>
            </a:lvl1pPr>
          </a:lstStyle>
          <a:p>
            <a:pPr>
              <a:defRPr/>
            </a:pPr>
            <a:fld id="{8210556D-303E-4E15-BB15-5DB6B12D1745}"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5"/>
          <p:cNvSpPr>
            <a:spLocks noGrp="1" noChangeArrowheads="1"/>
          </p:cNvSpPr>
          <p:nvPr>
            <p:ph type="dt" sz="half" idx="10"/>
          </p:nvPr>
        </p:nvSpPr>
        <p:spPr>
          <a:ln/>
        </p:spPr>
        <p:txBody>
          <a:bodyPr/>
          <a:lstStyle>
            <a:lvl1pPr>
              <a:defRPr/>
            </a:lvl1pPr>
          </a:lstStyle>
          <a:p>
            <a:pPr>
              <a:defRPr/>
            </a:pPr>
            <a:endParaRPr lang="sl-SI"/>
          </a:p>
        </p:txBody>
      </p:sp>
      <p:sp>
        <p:nvSpPr>
          <p:cNvPr id="6" name="Rectangle 6"/>
          <p:cNvSpPr>
            <a:spLocks noGrp="1" noChangeArrowheads="1"/>
          </p:cNvSpPr>
          <p:nvPr>
            <p:ph type="ftr" sz="quarter" idx="11"/>
          </p:nvPr>
        </p:nvSpPr>
        <p:spPr>
          <a:ln/>
        </p:spPr>
        <p:txBody>
          <a:bodyPr/>
          <a:lstStyle>
            <a:lvl1pPr>
              <a:defRPr/>
            </a:lvl1pPr>
          </a:lstStyle>
          <a:p>
            <a:pPr>
              <a:defRPr/>
            </a:pPr>
            <a:endParaRPr lang="sl-SI"/>
          </a:p>
        </p:txBody>
      </p:sp>
      <p:sp>
        <p:nvSpPr>
          <p:cNvPr id="7" name="Rectangle 7"/>
          <p:cNvSpPr>
            <a:spLocks noGrp="1" noChangeArrowheads="1"/>
          </p:cNvSpPr>
          <p:nvPr>
            <p:ph type="sldNum" sz="quarter" idx="12"/>
          </p:nvPr>
        </p:nvSpPr>
        <p:spPr>
          <a:ln/>
        </p:spPr>
        <p:txBody>
          <a:bodyPr/>
          <a:lstStyle>
            <a:lvl1pPr>
              <a:defRPr/>
            </a:lvl1pPr>
          </a:lstStyle>
          <a:p>
            <a:pPr>
              <a:defRPr/>
            </a:pPr>
            <a:fld id="{95EB60E7-DA6F-41CC-9510-9778C99DFBAC}"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5"/>
          <p:cNvSpPr>
            <a:spLocks noGrp="1" noChangeArrowheads="1"/>
          </p:cNvSpPr>
          <p:nvPr>
            <p:ph type="dt" sz="half" idx="10"/>
          </p:nvPr>
        </p:nvSpPr>
        <p:spPr>
          <a:ln/>
        </p:spPr>
        <p:txBody>
          <a:bodyPr/>
          <a:lstStyle>
            <a:lvl1pPr>
              <a:defRPr/>
            </a:lvl1pPr>
          </a:lstStyle>
          <a:p>
            <a:pPr>
              <a:defRPr/>
            </a:pPr>
            <a:endParaRPr lang="sl-SI"/>
          </a:p>
        </p:txBody>
      </p:sp>
      <p:sp>
        <p:nvSpPr>
          <p:cNvPr id="8" name="Rectangle 6"/>
          <p:cNvSpPr>
            <a:spLocks noGrp="1" noChangeArrowheads="1"/>
          </p:cNvSpPr>
          <p:nvPr>
            <p:ph type="ftr" sz="quarter" idx="11"/>
          </p:nvPr>
        </p:nvSpPr>
        <p:spPr>
          <a:ln/>
        </p:spPr>
        <p:txBody>
          <a:bodyPr/>
          <a:lstStyle>
            <a:lvl1pPr>
              <a:defRPr/>
            </a:lvl1pPr>
          </a:lstStyle>
          <a:p>
            <a:pPr>
              <a:defRPr/>
            </a:pPr>
            <a:endParaRPr lang="sl-SI"/>
          </a:p>
        </p:txBody>
      </p:sp>
      <p:sp>
        <p:nvSpPr>
          <p:cNvPr id="9" name="Rectangle 7"/>
          <p:cNvSpPr>
            <a:spLocks noGrp="1" noChangeArrowheads="1"/>
          </p:cNvSpPr>
          <p:nvPr>
            <p:ph type="sldNum" sz="quarter" idx="12"/>
          </p:nvPr>
        </p:nvSpPr>
        <p:spPr>
          <a:ln/>
        </p:spPr>
        <p:txBody>
          <a:bodyPr/>
          <a:lstStyle>
            <a:lvl1pPr>
              <a:defRPr/>
            </a:lvl1pPr>
          </a:lstStyle>
          <a:p>
            <a:pPr>
              <a:defRPr/>
            </a:pPr>
            <a:fld id="{DB4416B0-0240-46A1-87A4-50254EF98BE8}"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Rectangle 5"/>
          <p:cNvSpPr>
            <a:spLocks noGrp="1" noChangeArrowheads="1"/>
          </p:cNvSpPr>
          <p:nvPr>
            <p:ph type="dt" sz="half" idx="10"/>
          </p:nvPr>
        </p:nvSpPr>
        <p:spPr>
          <a:ln/>
        </p:spPr>
        <p:txBody>
          <a:bodyPr/>
          <a:lstStyle>
            <a:lvl1pPr>
              <a:defRPr/>
            </a:lvl1pPr>
          </a:lstStyle>
          <a:p>
            <a:pPr>
              <a:defRPr/>
            </a:pPr>
            <a:endParaRPr lang="sl-SI"/>
          </a:p>
        </p:txBody>
      </p:sp>
      <p:sp>
        <p:nvSpPr>
          <p:cNvPr id="4" name="Rectangle 6"/>
          <p:cNvSpPr>
            <a:spLocks noGrp="1" noChangeArrowheads="1"/>
          </p:cNvSpPr>
          <p:nvPr>
            <p:ph type="ftr" sz="quarter" idx="11"/>
          </p:nvPr>
        </p:nvSpPr>
        <p:spPr>
          <a:ln/>
        </p:spPr>
        <p:txBody>
          <a:bodyPr/>
          <a:lstStyle>
            <a:lvl1pPr>
              <a:defRPr/>
            </a:lvl1pPr>
          </a:lstStyle>
          <a:p>
            <a:pPr>
              <a:defRPr/>
            </a:pPr>
            <a:endParaRPr lang="sl-SI"/>
          </a:p>
        </p:txBody>
      </p:sp>
      <p:sp>
        <p:nvSpPr>
          <p:cNvPr id="5" name="Rectangle 7"/>
          <p:cNvSpPr>
            <a:spLocks noGrp="1" noChangeArrowheads="1"/>
          </p:cNvSpPr>
          <p:nvPr>
            <p:ph type="sldNum" sz="quarter" idx="12"/>
          </p:nvPr>
        </p:nvSpPr>
        <p:spPr>
          <a:ln/>
        </p:spPr>
        <p:txBody>
          <a:bodyPr/>
          <a:lstStyle>
            <a:lvl1pPr>
              <a:defRPr/>
            </a:lvl1pPr>
          </a:lstStyle>
          <a:p>
            <a:pPr>
              <a:defRPr/>
            </a:pPr>
            <a:fld id="{02FC55C6-510F-42A0-896E-82D96FA7C172}"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l-SI"/>
          </a:p>
        </p:txBody>
      </p:sp>
      <p:sp>
        <p:nvSpPr>
          <p:cNvPr id="3" name="Rectangle 6"/>
          <p:cNvSpPr>
            <a:spLocks noGrp="1" noChangeArrowheads="1"/>
          </p:cNvSpPr>
          <p:nvPr>
            <p:ph type="ftr" sz="quarter" idx="11"/>
          </p:nvPr>
        </p:nvSpPr>
        <p:spPr>
          <a:ln/>
        </p:spPr>
        <p:txBody>
          <a:bodyPr/>
          <a:lstStyle>
            <a:lvl1pPr>
              <a:defRPr/>
            </a:lvl1pPr>
          </a:lstStyle>
          <a:p>
            <a:pPr>
              <a:defRPr/>
            </a:pPr>
            <a:endParaRPr lang="sl-SI"/>
          </a:p>
        </p:txBody>
      </p:sp>
      <p:sp>
        <p:nvSpPr>
          <p:cNvPr id="4" name="Rectangle 7"/>
          <p:cNvSpPr>
            <a:spLocks noGrp="1" noChangeArrowheads="1"/>
          </p:cNvSpPr>
          <p:nvPr>
            <p:ph type="sldNum" sz="quarter" idx="12"/>
          </p:nvPr>
        </p:nvSpPr>
        <p:spPr>
          <a:ln/>
        </p:spPr>
        <p:txBody>
          <a:bodyPr/>
          <a:lstStyle>
            <a:lvl1pPr>
              <a:defRPr/>
            </a:lvl1pPr>
          </a:lstStyle>
          <a:p>
            <a:pPr>
              <a:defRPr/>
            </a:pPr>
            <a:fld id="{747F5F12-3944-4389-9415-12B977B38B3F}"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5"/>
          <p:cNvSpPr>
            <a:spLocks noGrp="1" noChangeArrowheads="1"/>
          </p:cNvSpPr>
          <p:nvPr>
            <p:ph type="dt" sz="half" idx="10"/>
          </p:nvPr>
        </p:nvSpPr>
        <p:spPr>
          <a:ln/>
        </p:spPr>
        <p:txBody>
          <a:bodyPr/>
          <a:lstStyle>
            <a:lvl1pPr>
              <a:defRPr/>
            </a:lvl1pPr>
          </a:lstStyle>
          <a:p>
            <a:pPr>
              <a:defRPr/>
            </a:pPr>
            <a:endParaRPr lang="sl-SI"/>
          </a:p>
        </p:txBody>
      </p:sp>
      <p:sp>
        <p:nvSpPr>
          <p:cNvPr id="6" name="Rectangle 6"/>
          <p:cNvSpPr>
            <a:spLocks noGrp="1" noChangeArrowheads="1"/>
          </p:cNvSpPr>
          <p:nvPr>
            <p:ph type="ftr" sz="quarter" idx="11"/>
          </p:nvPr>
        </p:nvSpPr>
        <p:spPr>
          <a:ln/>
        </p:spPr>
        <p:txBody>
          <a:bodyPr/>
          <a:lstStyle>
            <a:lvl1pPr>
              <a:defRPr/>
            </a:lvl1pPr>
          </a:lstStyle>
          <a:p>
            <a:pPr>
              <a:defRPr/>
            </a:pPr>
            <a:endParaRPr lang="sl-SI"/>
          </a:p>
        </p:txBody>
      </p:sp>
      <p:sp>
        <p:nvSpPr>
          <p:cNvPr id="7" name="Rectangle 7"/>
          <p:cNvSpPr>
            <a:spLocks noGrp="1" noChangeArrowheads="1"/>
          </p:cNvSpPr>
          <p:nvPr>
            <p:ph type="sldNum" sz="quarter" idx="12"/>
          </p:nvPr>
        </p:nvSpPr>
        <p:spPr>
          <a:ln/>
        </p:spPr>
        <p:txBody>
          <a:bodyPr/>
          <a:lstStyle>
            <a:lvl1pPr>
              <a:defRPr/>
            </a:lvl1pPr>
          </a:lstStyle>
          <a:p>
            <a:pPr>
              <a:defRPr/>
            </a:pPr>
            <a:fld id="{AD923694-3270-4B3F-A952-4873E06C70F3}"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5"/>
          <p:cNvSpPr>
            <a:spLocks noGrp="1" noChangeArrowheads="1"/>
          </p:cNvSpPr>
          <p:nvPr>
            <p:ph type="dt" sz="half" idx="10"/>
          </p:nvPr>
        </p:nvSpPr>
        <p:spPr>
          <a:ln/>
        </p:spPr>
        <p:txBody>
          <a:bodyPr/>
          <a:lstStyle>
            <a:lvl1pPr>
              <a:defRPr/>
            </a:lvl1pPr>
          </a:lstStyle>
          <a:p>
            <a:pPr>
              <a:defRPr/>
            </a:pPr>
            <a:endParaRPr lang="sl-SI"/>
          </a:p>
        </p:txBody>
      </p:sp>
      <p:sp>
        <p:nvSpPr>
          <p:cNvPr id="6" name="Rectangle 6"/>
          <p:cNvSpPr>
            <a:spLocks noGrp="1" noChangeArrowheads="1"/>
          </p:cNvSpPr>
          <p:nvPr>
            <p:ph type="ftr" sz="quarter" idx="11"/>
          </p:nvPr>
        </p:nvSpPr>
        <p:spPr>
          <a:ln/>
        </p:spPr>
        <p:txBody>
          <a:bodyPr/>
          <a:lstStyle>
            <a:lvl1pPr>
              <a:defRPr/>
            </a:lvl1pPr>
          </a:lstStyle>
          <a:p>
            <a:pPr>
              <a:defRPr/>
            </a:pPr>
            <a:endParaRPr lang="sl-SI"/>
          </a:p>
        </p:txBody>
      </p:sp>
      <p:sp>
        <p:nvSpPr>
          <p:cNvPr id="7" name="Rectangle 7"/>
          <p:cNvSpPr>
            <a:spLocks noGrp="1" noChangeArrowheads="1"/>
          </p:cNvSpPr>
          <p:nvPr>
            <p:ph type="sldNum" sz="quarter" idx="12"/>
          </p:nvPr>
        </p:nvSpPr>
        <p:spPr>
          <a:ln/>
        </p:spPr>
        <p:txBody>
          <a:bodyPr/>
          <a:lstStyle>
            <a:lvl1pPr>
              <a:defRPr/>
            </a:lvl1pPr>
          </a:lstStyle>
          <a:p>
            <a:pPr>
              <a:defRPr/>
            </a:pPr>
            <a:fld id="{A4310453-B56C-46FE-B5FB-BECAE3304173}"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sl-SI"/>
          </a:p>
        </p:txBody>
      </p:sp>
      <p:sp>
        <p:nvSpPr>
          <p:cNvPr id="102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l-SI" smtClean="0"/>
              <a:t>Kliknite, če želite urediti slog naslova matrice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1638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sl-SI"/>
          </a:p>
        </p:txBody>
      </p:sp>
      <p:sp>
        <p:nvSpPr>
          <p:cNvPr id="16390"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sl-SI"/>
          </a:p>
        </p:txBody>
      </p:sp>
      <p:sp>
        <p:nvSpPr>
          <p:cNvPr id="1639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381BE34-7902-4741-9EB1-2CADB2F6796D}" type="slidenum">
              <a:rPr lang="sl-SI"/>
              <a:pPr>
                <a:defRPr/>
              </a:pPr>
              <a:t>‹#›</a:t>
            </a:fld>
            <a:endParaRPr lang="sl-SI"/>
          </a:p>
        </p:txBody>
      </p:sp>
      <p:sp>
        <p:nvSpPr>
          <p:cNvPr id="16392"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sl-SI"/>
          </a:p>
        </p:txBody>
      </p:sp>
      <p:sp>
        <p:nvSpPr>
          <p:cNvPr id="16393"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sl-SI"/>
          </a:p>
        </p:txBody>
      </p:sp>
      <p:grpSp>
        <p:nvGrpSpPr>
          <p:cNvPr id="1034" name="Group 10"/>
          <p:cNvGrpSpPr>
            <a:grpSpLocks/>
          </p:cNvGrpSpPr>
          <p:nvPr/>
        </p:nvGrpSpPr>
        <p:grpSpPr bwMode="auto">
          <a:xfrm>
            <a:off x="7938" y="5540375"/>
            <a:ext cx="1784350" cy="1246188"/>
            <a:chOff x="5" y="3490"/>
            <a:chExt cx="1124" cy="785"/>
          </a:xfrm>
        </p:grpSpPr>
        <p:sp>
          <p:nvSpPr>
            <p:cNvPr id="16395"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sl-SI"/>
            </a:p>
          </p:txBody>
        </p:sp>
        <p:sp>
          <p:nvSpPr>
            <p:cNvPr id="16396"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sl-SI"/>
            </a:p>
          </p:txBody>
        </p:sp>
        <p:sp>
          <p:nvSpPr>
            <p:cNvPr id="16397"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sl-SI"/>
            </a:p>
          </p:txBody>
        </p:sp>
        <p:sp>
          <p:nvSpPr>
            <p:cNvPr id="16398"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sl-SI"/>
            </a:p>
          </p:txBody>
        </p:sp>
        <p:sp>
          <p:nvSpPr>
            <p:cNvPr id="16399"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sl-SI"/>
            </a:p>
          </p:txBody>
        </p:sp>
        <p:sp>
          <p:nvSpPr>
            <p:cNvPr id="16400"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sl-SI"/>
            </a:p>
          </p:txBody>
        </p:sp>
        <p:sp>
          <p:nvSpPr>
            <p:cNvPr id="16401"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sl-SI"/>
            </a:p>
          </p:txBody>
        </p:sp>
        <p:sp>
          <p:nvSpPr>
            <p:cNvPr id="16402"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sl-SI"/>
            </a:p>
          </p:txBody>
        </p:sp>
        <p:sp>
          <p:nvSpPr>
            <p:cNvPr id="16403"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sl-SI"/>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6406"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sl-SI"/>
                </a:p>
              </p:txBody>
            </p:sp>
            <p:sp>
              <p:nvSpPr>
                <p:cNvPr id="16407"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sl-SI"/>
                </a:p>
              </p:txBody>
            </p:sp>
            <p:sp>
              <p:nvSpPr>
                <p:cNvPr id="16408"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sl-SI"/>
                </a:p>
              </p:txBody>
            </p:sp>
          </p:grpSp>
          <p:sp>
            <p:nvSpPr>
              <p:cNvPr id="16409"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sl-SI"/>
              </a:p>
            </p:txBody>
          </p:sp>
          <p:sp>
            <p:nvSpPr>
              <p:cNvPr id="16410"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sl-SI"/>
              </a:p>
            </p:txBody>
          </p:sp>
          <p:sp>
            <p:nvSpPr>
              <p:cNvPr id="16411"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sl-SI"/>
              </a:p>
            </p:txBody>
          </p:sp>
          <p:grpSp>
            <p:nvGrpSpPr>
              <p:cNvPr id="1065" name="Group 28"/>
              <p:cNvGrpSpPr>
                <a:grpSpLocks/>
              </p:cNvGrpSpPr>
              <p:nvPr userDrawn="1"/>
            </p:nvGrpSpPr>
            <p:grpSpPr bwMode="auto">
              <a:xfrm>
                <a:off x="5" y="3490"/>
                <a:ext cx="1124" cy="678"/>
                <a:chOff x="5" y="3490"/>
                <a:chExt cx="1124" cy="678"/>
              </a:xfrm>
            </p:grpSpPr>
            <p:sp>
              <p:nvSpPr>
                <p:cNvPr id="16413"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sl-SI"/>
                </a:p>
              </p:txBody>
            </p:sp>
            <p:sp>
              <p:nvSpPr>
                <p:cNvPr id="16414"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sl-SI"/>
                </a:p>
              </p:txBody>
            </p:sp>
            <p:sp>
              <p:nvSpPr>
                <p:cNvPr id="16415"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sl-SI"/>
                </a:p>
              </p:txBody>
            </p:sp>
            <p:sp>
              <p:nvSpPr>
                <p:cNvPr id="16416"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sl-SI"/>
                </a:p>
              </p:txBody>
            </p:sp>
            <p:sp>
              <p:nvSpPr>
                <p:cNvPr id="16417"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sl-SI"/>
                </a:p>
              </p:txBody>
            </p:sp>
            <p:sp>
              <p:nvSpPr>
                <p:cNvPr id="16418"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sl-SI"/>
                </a:p>
              </p:txBody>
            </p:sp>
            <p:sp>
              <p:nvSpPr>
                <p:cNvPr id="16419"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sl-SI"/>
                </a:p>
              </p:txBody>
            </p:sp>
            <p:sp>
              <p:nvSpPr>
                <p:cNvPr id="16420"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sl-SI"/>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6422"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sl-SI"/>
            </a:p>
          </p:txBody>
        </p:sp>
        <p:sp>
          <p:nvSpPr>
            <p:cNvPr id="16423"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sl-SI"/>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6426"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sl-SI"/>
              </a:p>
            </p:txBody>
          </p:sp>
          <p:grpSp>
            <p:nvGrpSpPr>
              <p:cNvPr id="1040" name="Group 43"/>
              <p:cNvGrpSpPr>
                <a:grpSpLocks/>
              </p:cNvGrpSpPr>
              <p:nvPr userDrawn="1"/>
            </p:nvGrpSpPr>
            <p:grpSpPr bwMode="auto">
              <a:xfrm>
                <a:off x="4610" y="57"/>
                <a:ext cx="1344" cy="985"/>
                <a:chOff x="4610" y="57"/>
                <a:chExt cx="1344" cy="985"/>
              </a:xfrm>
            </p:grpSpPr>
            <p:sp>
              <p:nvSpPr>
                <p:cNvPr id="16428"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sl-SI"/>
                </a:p>
              </p:txBody>
            </p:sp>
            <p:sp>
              <p:nvSpPr>
                <p:cNvPr id="16429" name="Freeform 45"/>
                <p:cNvSpPr>
                  <a:spLocks/>
                </p:cNvSpPr>
                <p:nvPr userDrawn="1"/>
              </p:nvSpPr>
              <p:spPr bwMode="auto">
                <a:xfrm rot="-3172564">
                  <a:off x="5051" y="329"/>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sl-SI"/>
                </a:p>
              </p:txBody>
            </p:sp>
            <p:sp>
              <p:nvSpPr>
                <p:cNvPr id="16430" name="Freeform 46"/>
                <p:cNvSpPr>
                  <a:spLocks/>
                </p:cNvSpPr>
                <p:nvPr userDrawn="1"/>
              </p:nvSpPr>
              <p:spPr bwMode="auto">
                <a:xfrm rot="-3172564">
                  <a:off x="4861" y="179"/>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sl-SI"/>
                </a:p>
              </p:txBody>
            </p:sp>
            <p:sp>
              <p:nvSpPr>
                <p:cNvPr id="16431"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sl-SI"/>
                </a:p>
              </p:txBody>
            </p:sp>
            <p:sp>
              <p:nvSpPr>
                <p:cNvPr id="16432" name="Freeform 48"/>
                <p:cNvSpPr>
                  <a:spLocks/>
                </p:cNvSpPr>
                <p:nvPr userDrawn="1"/>
              </p:nvSpPr>
              <p:spPr bwMode="auto">
                <a:xfrm rot="-3172564">
                  <a:off x="5300" y="894"/>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sl-SI"/>
                </a:p>
              </p:txBody>
            </p:sp>
            <p:sp>
              <p:nvSpPr>
                <p:cNvPr id="16433" name="Freeform 49"/>
                <p:cNvSpPr>
                  <a:spLocks/>
                </p:cNvSpPr>
                <p:nvPr userDrawn="1"/>
              </p:nvSpPr>
              <p:spPr bwMode="auto">
                <a:xfrm rot="-3172564">
                  <a:off x="5253" y="803"/>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sl-SI"/>
                </a:p>
              </p:txBody>
            </p:sp>
            <p:sp>
              <p:nvSpPr>
                <p:cNvPr id="16434"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sl-SI"/>
                </a:p>
              </p:txBody>
            </p:sp>
            <p:sp>
              <p:nvSpPr>
                <p:cNvPr id="16435" name="Freeform 51"/>
                <p:cNvSpPr>
                  <a:spLocks/>
                </p:cNvSpPr>
                <p:nvPr userDrawn="1"/>
              </p:nvSpPr>
              <p:spPr bwMode="auto">
                <a:xfrm rot="-3172564">
                  <a:off x="4950" y="139"/>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sl-SI"/>
                </a:p>
              </p:txBody>
            </p:sp>
          </p:grpSp>
        </p:grpSp>
        <p:sp>
          <p:nvSpPr>
            <p:cNvPr id="1643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sl-SI"/>
            </a:p>
          </p:txBody>
        </p:sp>
      </p:grpSp>
    </p:spTree>
  </p:cSld>
  <p:clrMap bg1="lt1" tx1="dk1" bg2="lt2" tx2="dk2" accent1="accent1" accent2="accent2" accent3="accent3" accent4="accent4" accent5="accent5" accent6="accent6" hlink="hlink" folHlink="folHlink"/>
  <p:sldLayoutIdLst>
    <p:sldLayoutId id="214748370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ucbeniki.sio.si/geo9/2635/index2.html"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hyperlink" Target="mailto:vlasta.secnik-lipovec@guest.arnes.s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sl.wikipedia.org/wiki/Trboveljski_dimnik" TargetMode="External"/><Relationship Id="rId2" Type="http://schemas.openxmlformats.org/officeDocument/2006/relationships/hyperlink" Target="https://www.youtube.com/watch?v=sIV5XpszrDQ"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ucbeniki.sio.si/geo1/2501/index5.html"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2800" dirty="0" smtClean="0"/>
              <a:t>Pozdravljeni!</a:t>
            </a:r>
            <a:endParaRPr lang="sl-SI" sz="2800" dirty="0"/>
          </a:p>
        </p:txBody>
      </p:sp>
      <p:sp>
        <p:nvSpPr>
          <p:cNvPr id="3" name="Označba mesta vsebine 2"/>
          <p:cNvSpPr>
            <a:spLocks noGrp="1"/>
          </p:cNvSpPr>
          <p:nvPr>
            <p:ph idx="1"/>
          </p:nvPr>
        </p:nvSpPr>
        <p:spPr/>
        <p:txBody>
          <a:bodyPr/>
          <a:lstStyle/>
          <a:p>
            <a:r>
              <a:rPr lang="sl-SI" sz="2000" dirty="0" smtClean="0"/>
              <a:t>Za uspešno učenje vam priporočam </a:t>
            </a:r>
            <a:r>
              <a:rPr lang="sl-SI" sz="2000" dirty="0"/>
              <a:t>da:</a:t>
            </a:r>
          </a:p>
          <a:p>
            <a:pPr lvl="0"/>
            <a:r>
              <a:rPr lang="sl-SI" sz="2000" dirty="0"/>
              <a:t>Si vsak dan vzamete čas za naloge in </a:t>
            </a:r>
            <a:r>
              <a:rPr lang="sl-SI" sz="2000" dirty="0" smtClean="0"/>
              <a:t>učenje</a:t>
            </a:r>
            <a:r>
              <a:rPr lang="sl-SI" sz="2000" dirty="0"/>
              <a:t> </a:t>
            </a:r>
            <a:r>
              <a:rPr lang="sl-SI" sz="2000" dirty="0" smtClean="0"/>
              <a:t>po </a:t>
            </a:r>
            <a:r>
              <a:rPr lang="sl-SI" sz="2000" dirty="0"/>
              <a:t>vašemu urniku in se učite </a:t>
            </a:r>
            <a:r>
              <a:rPr lang="sl-SI" sz="2000" dirty="0" smtClean="0"/>
              <a:t>geografijo </a:t>
            </a:r>
            <a:r>
              <a:rPr lang="sl-SI" sz="2000" dirty="0"/>
              <a:t>2-krat tedensko eno uro </a:t>
            </a:r>
          </a:p>
          <a:p>
            <a:pPr lvl="0"/>
            <a:r>
              <a:rPr lang="sl-SI" sz="2000" dirty="0"/>
              <a:t>Pripravite si vse, kar za geografijo potrebujete, da bo </a:t>
            </a:r>
            <a:r>
              <a:rPr lang="sl-SI" sz="2000" dirty="0" smtClean="0"/>
              <a:t>učenje </a:t>
            </a:r>
            <a:r>
              <a:rPr lang="sl-SI" sz="2000" dirty="0"/>
              <a:t>potekalo brez prekinitev (zvezek, </a:t>
            </a:r>
            <a:r>
              <a:rPr lang="sl-SI" sz="2000" dirty="0" smtClean="0"/>
              <a:t>SDZ, zemljevid)</a:t>
            </a:r>
            <a:endParaRPr lang="sl-SI" sz="2000" dirty="0"/>
          </a:p>
          <a:p>
            <a:pPr lvl="0"/>
            <a:r>
              <a:rPr lang="sl-SI" sz="2000" dirty="0"/>
              <a:t>V zvezke prepišite naslov, potem pa sledite navodilom na </a:t>
            </a:r>
            <a:r>
              <a:rPr lang="sl-SI" sz="2000" dirty="0" smtClean="0"/>
              <a:t>prosojnicah (v oklepajih), </a:t>
            </a:r>
            <a:r>
              <a:rPr lang="sl-SI" sz="2000" dirty="0"/>
              <a:t>prepisujte zapiske v zvezek, </a:t>
            </a:r>
            <a:r>
              <a:rPr lang="sl-SI" sz="2000" dirty="0" smtClean="0"/>
              <a:t>jih dopolnjujte, rešujte </a:t>
            </a:r>
            <a:r>
              <a:rPr lang="sl-SI" sz="2000" dirty="0"/>
              <a:t>naloge v SDZ, odgovore na vprašanja pišite v zvezek</a:t>
            </a:r>
          </a:p>
          <a:p>
            <a:pPr lvl="0"/>
            <a:r>
              <a:rPr lang="sl-SI" sz="2000" dirty="0"/>
              <a:t>Predenj boste prihodnjič nadaljevali z delom najprej ponovite prejšnjo snov in naredite naloge</a:t>
            </a:r>
          </a:p>
        </p:txBody>
      </p:sp>
    </p:spTree>
    <p:extLst>
      <p:ext uri="{BB962C8B-B14F-4D97-AF65-F5344CB8AC3E}">
        <p14:creationId xmlns:p14="http://schemas.microsoft.com/office/powerpoint/2010/main" val="911221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sl-SI" sz="3200" dirty="0" smtClean="0"/>
              <a:t> 3. PODNEBJE</a:t>
            </a:r>
            <a:r>
              <a:rPr lang="sl-SI" sz="3600" dirty="0" smtClean="0"/>
              <a:t/>
            </a:r>
            <a:br>
              <a:rPr lang="sl-SI" sz="3600" dirty="0" smtClean="0"/>
            </a:br>
            <a:endParaRPr lang="sl-SI" sz="3600" dirty="0" smtClean="0"/>
          </a:p>
        </p:txBody>
      </p:sp>
      <p:sp>
        <p:nvSpPr>
          <p:cNvPr id="10243" name="Rectangle 3"/>
          <p:cNvSpPr>
            <a:spLocks noGrp="1" noChangeArrowheads="1"/>
          </p:cNvSpPr>
          <p:nvPr>
            <p:ph type="body" idx="1"/>
          </p:nvPr>
        </p:nvSpPr>
        <p:spPr/>
        <p:txBody>
          <a:bodyPr/>
          <a:lstStyle/>
          <a:p>
            <a:pPr eaLnBrk="1" hangingPunct="1">
              <a:lnSpc>
                <a:spcPct val="80000"/>
              </a:lnSpc>
              <a:buFontTx/>
              <a:buChar char="-"/>
            </a:pPr>
            <a:r>
              <a:rPr lang="sl-SI" sz="2800" dirty="0" smtClean="0"/>
              <a:t>Prevladuje zmerno celinsko podnebje</a:t>
            </a:r>
          </a:p>
          <a:p>
            <a:pPr marL="0" indent="0" eaLnBrk="1" hangingPunct="1">
              <a:lnSpc>
                <a:spcPct val="80000"/>
              </a:lnSpc>
              <a:buNone/>
            </a:pPr>
            <a:r>
              <a:rPr lang="sl-SI" sz="2800" dirty="0" smtClean="0">
                <a:solidFill>
                  <a:srgbClr val="002060"/>
                </a:solidFill>
              </a:rPr>
              <a:t>(ponovi značilnosti, SDZ str. 28 in </a:t>
            </a:r>
          </a:p>
          <a:p>
            <a:pPr marL="0" indent="0" eaLnBrk="1" hangingPunct="1">
              <a:lnSpc>
                <a:spcPct val="80000"/>
              </a:lnSpc>
              <a:buNone/>
            </a:pPr>
            <a:r>
              <a:rPr lang="sl-SI" sz="2800" dirty="0" smtClean="0">
                <a:solidFill>
                  <a:srgbClr val="002060"/>
                </a:solidFill>
              </a:rPr>
              <a:t>analiziraj </a:t>
            </a:r>
            <a:r>
              <a:rPr lang="sl-SI" sz="2800" dirty="0" err="1" smtClean="0">
                <a:solidFill>
                  <a:srgbClr val="002060"/>
                </a:solidFill>
              </a:rPr>
              <a:t>klimogram</a:t>
            </a:r>
            <a:r>
              <a:rPr lang="sl-SI" sz="2800" dirty="0" smtClean="0">
                <a:solidFill>
                  <a:srgbClr val="002060"/>
                </a:solidFill>
              </a:rPr>
              <a:t> Ljubljane str. 29)</a:t>
            </a:r>
          </a:p>
          <a:p>
            <a:pPr eaLnBrk="1" hangingPunct="1">
              <a:lnSpc>
                <a:spcPct val="80000"/>
              </a:lnSpc>
              <a:buFontTx/>
              <a:buNone/>
            </a:pPr>
            <a:endParaRPr lang="sl-SI" sz="2800" dirty="0" smtClean="0"/>
          </a:p>
          <a:p>
            <a:pPr eaLnBrk="1" hangingPunct="1">
              <a:lnSpc>
                <a:spcPct val="80000"/>
              </a:lnSpc>
              <a:buFontTx/>
              <a:buNone/>
            </a:pPr>
            <a:r>
              <a:rPr lang="sl-SI" sz="2800" dirty="0" smtClean="0"/>
              <a:t>- Na zahodu se čutijo vplivi Jadranskega</a:t>
            </a:r>
          </a:p>
          <a:p>
            <a:pPr eaLnBrk="1" hangingPunct="1">
              <a:lnSpc>
                <a:spcPct val="80000"/>
              </a:lnSpc>
              <a:buFontTx/>
              <a:buNone/>
            </a:pPr>
            <a:r>
              <a:rPr lang="sl-SI" sz="2800" dirty="0" smtClean="0"/>
              <a:t>   morja in ta območja v povprečju prejmejo več padavin.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eaLnBrk="1" hangingPunct="1">
              <a:lnSpc>
                <a:spcPct val="80000"/>
              </a:lnSpc>
            </a:pPr>
            <a:r>
              <a:rPr lang="sl-SI" sz="2800" dirty="0" smtClean="0"/>
              <a:t>- V </a:t>
            </a:r>
            <a:r>
              <a:rPr lang="sl-SI" sz="2800" dirty="0"/>
              <a:t>kotlinah in dolinah je zelo pogost </a:t>
            </a:r>
            <a:r>
              <a:rPr lang="sl-SI" sz="2800" dirty="0" smtClean="0"/>
              <a:t>pojav </a:t>
            </a:r>
            <a:r>
              <a:rPr lang="sl-SI" sz="2800" b="1" dirty="0" smtClean="0"/>
              <a:t>temperaturnega </a:t>
            </a:r>
            <a:r>
              <a:rPr lang="sl-SI" sz="2800" b="1" dirty="0"/>
              <a:t>obrata</a:t>
            </a:r>
            <a:r>
              <a:rPr lang="sl-SI" sz="2800" dirty="0"/>
              <a:t>, ki ga </a:t>
            </a:r>
            <a:r>
              <a:rPr lang="sl-SI" sz="2800" dirty="0" smtClean="0"/>
              <a:t>spremljata megla </a:t>
            </a:r>
            <a:r>
              <a:rPr lang="sl-SI" sz="2800" dirty="0"/>
              <a:t>in onesnažen zrak.  </a:t>
            </a:r>
          </a:p>
        </p:txBody>
      </p:sp>
      <p:sp>
        <p:nvSpPr>
          <p:cNvPr id="3" name="Označba mesta vsebine 2"/>
          <p:cNvSpPr>
            <a:spLocks noGrp="1"/>
          </p:cNvSpPr>
          <p:nvPr>
            <p:ph idx="1"/>
          </p:nvPr>
        </p:nvSpPr>
        <p:spPr/>
        <p:txBody>
          <a:bodyPr/>
          <a:lstStyle/>
          <a:p>
            <a:r>
              <a:rPr lang="sl-SI" sz="2400" dirty="0">
                <a:hlinkClick r:id="rId2"/>
              </a:rPr>
              <a:t>https://</a:t>
            </a:r>
            <a:r>
              <a:rPr lang="sl-SI" sz="2400" dirty="0" smtClean="0">
                <a:hlinkClick r:id="rId2"/>
              </a:rPr>
              <a:t>eucbeniki.sio.si/geo9/2635/index2.html</a:t>
            </a:r>
            <a:r>
              <a:rPr lang="sl-SI" sz="2400" dirty="0" smtClean="0"/>
              <a:t> </a:t>
            </a:r>
          </a:p>
          <a:p>
            <a:endParaRPr lang="sl-SI" sz="2400" dirty="0"/>
          </a:p>
          <a:p>
            <a:pPr marL="0" indent="0">
              <a:buNone/>
            </a:pPr>
            <a:r>
              <a:rPr lang="sl-SI" sz="1200" dirty="0" smtClean="0"/>
              <a:t>(Žurnal24)				  (WineAndWeather.net)</a:t>
            </a:r>
            <a:endParaRPr lang="sl-SI" sz="1200" dirty="0"/>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573016"/>
            <a:ext cx="4255526" cy="2393057"/>
          </a:xfrm>
          <a:prstGeom prst="rect">
            <a:avLst/>
          </a:prstGeo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3105791"/>
            <a:ext cx="4497958" cy="3004495"/>
          </a:xfrm>
          <a:prstGeom prst="rect">
            <a:avLst/>
          </a:prstGeom>
        </p:spPr>
      </p:pic>
    </p:spTree>
    <p:extLst>
      <p:ext uri="{BB962C8B-B14F-4D97-AF65-F5344CB8AC3E}">
        <p14:creationId xmlns:p14="http://schemas.microsoft.com/office/powerpoint/2010/main" val="592862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5800" y="152400"/>
            <a:ext cx="6870700" cy="1116360"/>
          </a:xfrm>
        </p:spPr>
        <p:txBody>
          <a:bodyPr/>
          <a:lstStyle/>
          <a:p>
            <a:r>
              <a:rPr lang="sl-SI" sz="1800" dirty="0" smtClean="0"/>
              <a:t>DOMAČA NALOGA</a:t>
            </a:r>
            <a:endParaRPr lang="sl-SI" sz="1800" dirty="0"/>
          </a:p>
        </p:txBody>
      </p:sp>
      <p:sp>
        <p:nvSpPr>
          <p:cNvPr id="3" name="Označba mesta vsebine 2"/>
          <p:cNvSpPr>
            <a:spLocks noGrp="1"/>
          </p:cNvSpPr>
          <p:nvPr>
            <p:ph idx="1"/>
          </p:nvPr>
        </p:nvSpPr>
        <p:spPr>
          <a:xfrm>
            <a:off x="685800" y="1484784"/>
            <a:ext cx="7696200" cy="4896544"/>
          </a:xfrm>
        </p:spPr>
        <p:txBody>
          <a:bodyPr/>
          <a:lstStyle/>
          <a:p>
            <a:pPr lvl="0"/>
            <a:r>
              <a:rPr lang="sl-SI" sz="1800" dirty="0"/>
              <a:t>Preberite besedilo v SDZ od strani 78 do 81, podčrtajte ključne besede in rešite 1., 2. in 3. vajo, uporabite zemljevid.</a:t>
            </a:r>
          </a:p>
          <a:p>
            <a:pPr lvl="0"/>
            <a:r>
              <a:rPr lang="sl-SI" sz="1800" dirty="0"/>
              <a:t>Nekateri ste vse to že opravili, utrjujte znanje.</a:t>
            </a:r>
          </a:p>
          <a:p>
            <a:pPr lvl="0"/>
            <a:r>
              <a:rPr lang="sl-SI" sz="1800" dirty="0"/>
              <a:t>V tem tednu izberite (tisti, ki tega še niste storili ali celo že predstavili) naravno ali kulturno dediščino Slovenije, ki jo boste predstavili. Naredite predstavitve, kot smo se dogovorili. Naloge mi pošljite na moj elektronski naslov, zadnji rok za oddajo je 10. 4. 2020 (</a:t>
            </a:r>
            <a:r>
              <a:rPr lang="sl-SI" sz="1800" u="sng" dirty="0">
                <a:hlinkClick r:id="rId2"/>
              </a:rPr>
              <a:t>vlasta.secnik-lipovec@guest.arnes.si</a:t>
            </a:r>
            <a:r>
              <a:rPr lang="sl-SI" sz="1800" dirty="0"/>
              <a:t>)</a:t>
            </a:r>
          </a:p>
          <a:p>
            <a:pPr lvl="0"/>
            <a:r>
              <a:rPr lang="sl-SI" sz="1800" dirty="0"/>
              <a:t>Pišite mi na gornji naslov, če imate vprašanja, dileme ali potrebujete dodatna pojasnila.</a:t>
            </a:r>
          </a:p>
          <a:p>
            <a:pPr lvl="0"/>
            <a:r>
              <a:rPr lang="sl-SI" sz="1800" dirty="0"/>
              <a:t>Vsak teden bom nekaj učencev prosila za povratne informacije, zanima me</a:t>
            </a:r>
            <a:r>
              <a:rPr lang="sl-SI" sz="1800" dirty="0" smtClean="0"/>
              <a:t>:  - </a:t>
            </a:r>
            <a:r>
              <a:rPr lang="sl-SI" sz="1800" dirty="0"/>
              <a:t>Ali so navodila razumljiva?</a:t>
            </a:r>
          </a:p>
          <a:p>
            <a:pPr marL="0" indent="0">
              <a:buNone/>
            </a:pPr>
            <a:r>
              <a:rPr lang="sl-SI" sz="1800" dirty="0" smtClean="0"/>
              <a:t>                        </a:t>
            </a:r>
            <a:r>
              <a:rPr lang="sl-SI" sz="1800" dirty="0"/>
              <a:t>- Koliko časa ste porabili, da ste predelali snov</a:t>
            </a:r>
            <a:r>
              <a:rPr lang="sl-SI" sz="1800" dirty="0" smtClean="0"/>
              <a:t>?</a:t>
            </a:r>
          </a:p>
          <a:p>
            <a:pPr marL="0" indent="0">
              <a:buNone/>
            </a:pPr>
            <a:r>
              <a:rPr lang="sl-SI" sz="1800" dirty="0"/>
              <a:t> </a:t>
            </a:r>
            <a:r>
              <a:rPr lang="sl-SI" sz="1800" dirty="0" smtClean="0"/>
              <a:t>                       - Tokrat mi pošljite odgovore </a:t>
            </a:r>
            <a:r>
              <a:rPr lang="sl-SI" sz="1800" dirty="0" err="1" smtClean="0"/>
              <a:t>Perta</a:t>
            </a:r>
            <a:r>
              <a:rPr lang="sl-SI" sz="1800" dirty="0" smtClean="0"/>
              <a:t> Burnik, Jaša Čelik</a:t>
            </a:r>
          </a:p>
          <a:p>
            <a:pPr marL="0" indent="0">
              <a:buNone/>
            </a:pPr>
            <a:r>
              <a:rPr lang="sl-SI" sz="1800" dirty="0"/>
              <a:t> </a:t>
            </a:r>
            <a:r>
              <a:rPr lang="sl-SI" sz="1800" dirty="0" smtClean="0"/>
              <a:t>                          in Sara </a:t>
            </a:r>
            <a:r>
              <a:rPr lang="sl-SI" sz="1800" dirty="0" err="1" smtClean="0"/>
              <a:t>Dončevski</a:t>
            </a:r>
            <a:r>
              <a:rPr lang="sl-SI" sz="1800" dirty="0" smtClean="0"/>
              <a:t>. </a:t>
            </a:r>
          </a:p>
          <a:p>
            <a:pPr marL="0" indent="0">
              <a:buNone/>
            </a:pPr>
            <a:r>
              <a:rPr lang="sl-SI" sz="1800" dirty="0" smtClean="0"/>
              <a:t>          Hvala in lep pozdrav vsem!                                     Vlasta Lipovec</a:t>
            </a:r>
          </a:p>
          <a:p>
            <a:endParaRPr lang="sl-SI" sz="1800" dirty="0"/>
          </a:p>
          <a:p>
            <a:pPr marL="0" indent="0">
              <a:buNone/>
            </a:pPr>
            <a:endParaRPr lang="sl-SI" sz="1800" dirty="0"/>
          </a:p>
        </p:txBody>
      </p:sp>
    </p:spTree>
    <p:extLst>
      <p:ext uri="{BB962C8B-B14F-4D97-AF65-F5344CB8AC3E}">
        <p14:creationId xmlns:p14="http://schemas.microsoft.com/office/powerpoint/2010/main" val="3336923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sl-SI" sz="4000" dirty="0" smtClean="0"/>
              <a:t>PREDALPSKE POKRAJINE</a:t>
            </a:r>
          </a:p>
        </p:txBody>
      </p:sp>
      <p:sp>
        <p:nvSpPr>
          <p:cNvPr id="3075" name="Rectangle 5"/>
          <p:cNvSpPr>
            <a:spLocks noGrp="1" noChangeArrowheads="1"/>
          </p:cNvSpPr>
          <p:nvPr>
            <p:ph type="body" idx="1"/>
          </p:nvPr>
        </p:nvSpPr>
        <p:spPr/>
        <p:txBody>
          <a:bodyPr/>
          <a:lstStyle/>
          <a:p>
            <a:pPr marL="0" indent="0">
              <a:buNone/>
            </a:pPr>
            <a:r>
              <a:rPr lang="sl-SI" sz="2800" dirty="0" smtClean="0"/>
              <a:t>NARAVNOGEOGRAFSKE ZNAČILNOSTI</a:t>
            </a:r>
          </a:p>
          <a:p>
            <a:endParaRPr lang="sl-SI" dirty="0" smtClean="0"/>
          </a:p>
          <a:p>
            <a:pPr marL="0" indent="0">
              <a:buNone/>
            </a:pPr>
            <a:r>
              <a:rPr lang="sl-SI" sz="2800" dirty="0" smtClean="0"/>
              <a:t>1. LEGA IN OBSEG</a:t>
            </a:r>
          </a:p>
          <a:p>
            <a:r>
              <a:rPr lang="sl-SI" sz="2800" dirty="0" smtClean="0"/>
              <a:t>V osnovi jih delimo na dve enoti:</a:t>
            </a:r>
          </a:p>
          <a:p>
            <a:r>
              <a:rPr lang="sl-SI" sz="2800" dirty="0" smtClean="0"/>
              <a:t>predalpska hribovja in </a:t>
            </a:r>
          </a:p>
          <a:p>
            <a:r>
              <a:rPr lang="sl-SI" sz="2800" dirty="0" smtClean="0"/>
              <a:t>Ljubljanska kotlina.</a:t>
            </a:r>
          </a:p>
          <a:p>
            <a:endParaRPr lang="sl-SI"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sl-SI" sz="3600" dirty="0"/>
              <a:t>A</a:t>
            </a:r>
            <a:r>
              <a:rPr lang="sl-SI" sz="3600" dirty="0" smtClean="0"/>
              <a:t>) Predalpska hribovja delimo na:</a:t>
            </a:r>
          </a:p>
        </p:txBody>
      </p:sp>
      <p:sp>
        <p:nvSpPr>
          <p:cNvPr id="4099" name="Rectangle 3"/>
          <p:cNvSpPr>
            <a:spLocks noGrp="1" noChangeArrowheads="1"/>
          </p:cNvSpPr>
          <p:nvPr>
            <p:ph type="body" idx="1"/>
          </p:nvPr>
        </p:nvSpPr>
        <p:spPr/>
        <p:txBody>
          <a:bodyPr/>
          <a:lstStyle/>
          <a:p>
            <a:pPr eaLnBrk="1" hangingPunct="1">
              <a:buFontTx/>
              <a:buChar char="-"/>
            </a:pPr>
            <a:endParaRPr lang="sl-SI" dirty="0" smtClean="0"/>
          </a:p>
          <a:p>
            <a:pPr marL="0" indent="0" eaLnBrk="1" hangingPunct="1">
              <a:buNone/>
            </a:pPr>
            <a:r>
              <a:rPr lang="sl-SI" dirty="0" smtClean="0"/>
              <a:t>a) Zahodno Predalpsko hribovje:</a:t>
            </a:r>
          </a:p>
          <a:p>
            <a:pPr eaLnBrk="1" hangingPunct="1">
              <a:buFontTx/>
              <a:buChar char="-"/>
            </a:pPr>
            <a:r>
              <a:rPr lang="sl-SI" sz="2800" dirty="0"/>
              <a:t>Srednja Soška dolina z Matajurskim hribovjem</a:t>
            </a:r>
            <a:r>
              <a:rPr lang="sl-SI" sz="2800" dirty="0" smtClean="0"/>
              <a:t>, (Breginjski kot)</a:t>
            </a:r>
            <a:endParaRPr lang="sl-SI" sz="2800" dirty="0"/>
          </a:p>
          <a:p>
            <a:pPr eaLnBrk="1" hangingPunct="1">
              <a:buFontTx/>
              <a:buChar char="-"/>
            </a:pPr>
            <a:r>
              <a:rPr lang="sl-SI" sz="2800" dirty="0"/>
              <a:t>Cerkljansko-Idrijsko hribovje,</a:t>
            </a:r>
          </a:p>
          <a:p>
            <a:pPr eaLnBrk="1" hangingPunct="1">
              <a:buFontTx/>
              <a:buChar char="-"/>
            </a:pPr>
            <a:r>
              <a:rPr lang="sl-SI" sz="2800" dirty="0"/>
              <a:t>Škofjeloško hribovje - Polhograjsko hribovje</a:t>
            </a:r>
            <a:r>
              <a:rPr lang="sl-SI" sz="2800" dirty="0" smtClean="0"/>
              <a:t>.</a:t>
            </a:r>
          </a:p>
          <a:p>
            <a:pPr marL="0" indent="0" eaLnBrk="1" hangingPunct="1">
              <a:buNone/>
            </a:pPr>
            <a:r>
              <a:rPr lang="sl-SI" sz="2800" dirty="0"/>
              <a:t> </a:t>
            </a:r>
            <a:r>
              <a:rPr lang="sl-SI" sz="2800" dirty="0" smtClean="0"/>
              <a:t>           </a:t>
            </a:r>
            <a:r>
              <a:rPr lang="sl-SI" sz="2800" dirty="0" smtClean="0">
                <a:solidFill>
                  <a:srgbClr val="002060"/>
                </a:solidFill>
              </a:rPr>
              <a:t>(vse poiščite na zemljevidu)</a:t>
            </a:r>
            <a:endParaRPr lang="sl-SI" sz="2800" dirty="0">
              <a:solidFill>
                <a:srgbClr val="002060"/>
              </a:solidFill>
            </a:endParaRPr>
          </a:p>
          <a:p>
            <a:pPr eaLnBrk="1" hangingPunct="1">
              <a:buFontTx/>
              <a:buChar char="-"/>
            </a:pPr>
            <a:endParaRPr lang="sl-SI" dirty="0" smtClean="0"/>
          </a:p>
          <a:p>
            <a:pPr eaLnBrk="1" hangingPunct="1">
              <a:buFontTx/>
              <a:buChar char="-"/>
            </a:pPr>
            <a:endParaRPr lang="sl-SI" dirty="0"/>
          </a:p>
          <a:p>
            <a:pPr eaLnBrk="1" hangingPunct="1">
              <a:buFontTx/>
              <a:buChar char="-"/>
            </a:pPr>
            <a:endParaRPr lang="sl-SI" dirty="0" smtClean="0"/>
          </a:p>
          <a:p>
            <a:pPr eaLnBrk="1" hangingPunct="1">
              <a:buFontTx/>
              <a:buChar char="-"/>
            </a:pPr>
            <a:r>
              <a:rPr lang="sl-SI" dirty="0" smtClean="0"/>
              <a:t>Vzhodno Predalpsko hribovje,</a:t>
            </a:r>
          </a:p>
          <a:p>
            <a:pPr eaLnBrk="1" hangingPunct="1">
              <a:buFontTx/>
              <a:buChar char="-"/>
            </a:pPr>
            <a:r>
              <a:rPr lang="sl-SI" dirty="0" smtClean="0"/>
              <a:t>Severovzhodno Predalpsko hribovje.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besedila 2"/>
          <p:cNvSpPr>
            <a:spLocks noGrp="1"/>
          </p:cNvSpPr>
          <p:nvPr>
            <p:ph type="body" idx="1"/>
          </p:nvPr>
        </p:nvSpPr>
        <p:spPr>
          <a:xfrm>
            <a:off x="457200" y="1535112"/>
            <a:ext cx="4040188" cy="885775"/>
          </a:xfrm>
        </p:spPr>
        <p:txBody>
          <a:bodyPr/>
          <a:lstStyle/>
          <a:p>
            <a:r>
              <a:rPr lang="sl-SI" sz="1400" dirty="0" smtClean="0"/>
              <a:t>"Hotel pa sem kot zavzet hribolazec še prej na Blegoš. Ta sicer ni kaj posebnega; če mu pa tičiš ravno v vznožju, bi bila sramota, ko bi staremu prijatelju ne zlezel na plešasto glavo," </a:t>
            </a:r>
          </a:p>
          <a:p>
            <a:r>
              <a:rPr lang="sl-SI" sz="1400" dirty="0" smtClean="0"/>
              <a:t>je v Cvetju v jeseni zapisal Ivan Tavčar.</a:t>
            </a:r>
          </a:p>
          <a:p>
            <a:r>
              <a:rPr lang="sl-SI" sz="1400" dirty="0" smtClean="0">
                <a:solidFill>
                  <a:srgbClr val="002060"/>
                </a:solidFill>
              </a:rPr>
              <a:t>(poiščite Blegoš, koliko je visok, kaj pomeni, da ima „plešasto glavo“?)</a:t>
            </a:r>
            <a:endParaRPr lang="sl-SI" sz="1400" dirty="0">
              <a:solidFill>
                <a:srgbClr val="002060"/>
              </a:solidFill>
            </a:endParaRPr>
          </a:p>
        </p:txBody>
      </p:sp>
      <p:sp>
        <p:nvSpPr>
          <p:cNvPr id="5" name="Ograda besedila 4"/>
          <p:cNvSpPr>
            <a:spLocks noGrp="1"/>
          </p:cNvSpPr>
          <p:nvPr>
            <p:ph type="body" sz="quarter" idx="3"/>
          </p:nvPr>
        </p:nvSpPr>
        <p:spPr/>
        <p:txBody>
          <a:bodyPr/>
          <a:lstStyle/>
          <a:p>
            <a:r>
              <a:rPr lang="sl-SI" b="0" dirty="0" smtClean="0"/>
              <a:t>Idrija</a:t>
            </a:r>
            <a:endParaRPr lang="sl-SI" b="0" dirty="0"/>
          </a:p>
        </p:txBody>
      </p:sp>
      <p:pic>
        <p:nvPicPr>
          <p:cNvPr id="7" name="TB_Image" descr="http://www.gore-ljudje.net/objave/Zupan/1211/Blegos.JPG"/>
          <p:cNvPicPr>
            <a:picLocks noGrp="1"/>
          </p:cNvPicPr>
          <p:nvPr>
            <p:ph sz="half" idx="2"/>
          </p:nvPr>
        </p:nvPicPr>
        <p:blipFill>
          <a:blip r:embed="rId2"/>
          <a:srcRect/>
          <a:stretch>
            <a:fillRect/>
          </a:stretch>
        </p:blipFill>
        <p:spPr bwMode="auto">
          <a:xfrm>
            <a:off x="445267" y="2564904"/>
            <a:ext cx="4040188" cy="2803944"/>
          </a:xfrm>
          <a:prstGeom prst="rect">
            <a:avLst/>
          </a:prstGeom>
          <a:noFill/>
          <a:ln w="9525">
            <a:noFill/>
            <a:miter lim="800000"/>
            <a:headEnd/>
            <a:tailEnd/>
          </a:ln>
        </p:spPr>
      </p:pic>
      <p:pic>
        <p:nvPicPr>
          <p:cNvPr id="8" name="Ograda vsebine 7" descr="http://www.idrija-tourism.com/wp-content/uploads/2013/05/Idrija_janiPeternelj-002.jpg"/>
          <p:cNvPicPr>
            <a:picLocks noGrp="1"/>
          </p:cNvPicPr>
          <p:nvPr>
            <p:ph sz="quarter" idx="4"/>
          </p:nvPr>
        </p:nvPicPr>
        <p:blipFill>
          <a:blip r:embed="rId3" cstate="print"/>
          <a:srcRect/>
          <a:stretch>
            <a:fillRect/>
          </a:stretch>
        </p:blipFill>
        <p:spPr bwMode="auto">
          <a:xfrm>
            <a:off x="4645025" y="2577976"/>
            <a:ext cx="4041775" cy="2705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sl-SI" sz="3200" dirty="0" smtClean="0"/>
              <a:t>b) Vzhodno predalpsko hribovje:</a:t>
            </a:r>
          </a:p>
        </p:txBody>
      </p:sp>
      <p:sp>
        <p:nvSpPr>
          <p:cNvPr id="6147" name="Rectangle 3"/>
          <p:cNvSpPr>
            <a:spLocks noGrp="1" noChangeArrowheads="1"/>
          </p:cNvSpPr>
          <p:nvPr>
            <p:ph type="body" idx="1"/>
          </p:nvPr>
        </p:nvSpPr>
        <p:spPr/>
        <p:txBody>
          <a:bodyPr/>
          <a:lstStyle/>
          <a:p>
            <a:pPr eaLnBrk="1" hangingPunct="1">
              <a:buFontTx/>
              <a:buChar char="-"/>
            </a:pPr>
            <a:r>
              <a:rPr lang="sl-SI" sz="2800" dirty="0" smtClean="0"/>
              <a:t>Posavsko hribovje   </a:t>
            </a:r>
            <a:r>
              <a:rPr lang="sl-SI" sz="1100" dirty="0">
                <a:hlinkClick r:id="rId2"/>
              </a:rPr>
              <a:t>https://www.youtube.com/watch?v=sIV5XpszrDQ</a:t>
            </a:r>
            <a:endParaRPr lang="sl-SI" sz="1100" dirty="0" smtClean="0"/>
          </a:p>
          <a:p>
            <a:pPr eaLnBrk="1" hangingPunct="1">
              <a:buFontTx/>
              <a:buChar char="-"/>
            </a:pPr>
            <a:r>
              <a:rPr lang="sl-SI" sz="1800" dirty="0" smtClean="0"/>
              <a:t>Laško </a:t>
            </a:r>
            <a:r>
              <a:rPr lang="sl-SI" dirty="0" smtClean="0"/>
              <a:t>                   -</a:t>
            </a:r>
            <a:r>
              <a:rPr lang="sl-SI" sz="1800" dirty="0" smtClean="0"/>
              <a:t>Trbovlje </a:t>
            </a:r>
            <a:r>
              <a:rPr lang="sl-SI" sz="1400" dirty="0" smtClean="0"/>
              <a:t>(</a:t>
            </a:r>
            <a:r>
              <a:rPr lang="sl-SI" sz="1400" dirty="0"/>
              <a:t>Trboveljski dimnik je 360 m visok </a:t>
            </a:r>
            <a:endParaRPr lang="sl-SI" sz="1400" dirty="0" smtClean="0"/>
          </a:p>
          <a:p>
            <a:pPr marL="0" indent="0" eaLnBrk="1" hangingPunct="1">
              <a:buNone/>
            </a:pPr>
            <a:r>
              <a:rPr lang="sl-SI" sz="1400" dirty="0"/>
              <a:t> </a:t>
            </a:r>
            <a:r>
              <a:rPr lang="sl-SI" sz="1400" dirty="0" smtClean="0"/>
              <a:t>                                                                  dimnik  Termoelektrarne </a:t>
            </a:r>
            <a:r>
              <a:rPr lang="sl-SI" sz="1400" dirty="0"/>
              <a:t>Trbovlje, najvišja </a:t>
            </a:r>
            <a:endParaRPr lang="sl-SI" sz="1400" dirty="0" smtClean="0"/>
          </a:p>
          <a:p>
            <a:pPr marL="0" indent="0" eaLnBrk="1" hangingPunct="1">
              <a:buNone/>
            </a:pPr>
            <a:r>
              <a:rPr lang="sl-SI" sz="1400" dirty="0"/>
              <a:t> </a:t>
            </a:r>
            <a:r>
              <a:rPr lang="sl-SI" sz="1400" dirty="0" smtClean="0"/>
              <a:t>                                                                  zgradba </a:t>
            </a:r>
            <a:r>
              <a:rPr lang="sl-SI" sz="1400" dirty="0"/>
              <a:t>v Sloveniji, </a:t>
            </a:r>
            <a:r>
              <a:rPr lang="sl-SI" sz="1400" dirty="0" smtClean="0"/>
              <a:t>najvišji </a:t>
            </a:r>
            <a:r>
              <a:rPr lang="sl-SI" sz="1400" dirty="0"/>
              <a:t>dimnik v Evropi in </a:t>
            </a:r>
            <a:r>
              <a:rPr lang="sl-SI" sz="1400" dirty="0" smtClean="0"/>
              <a:t> </a:t>
            </a:r>
          </a:p>
          <a:p>
            <a:pPr marL="0" indent="0" eaLnBrk="1" hangingPunct="1">
              <a:buNone/>
            </a:pPr>
            <a:r>
              <a:rPr lang="sl-SI" sz="1400" dirty="0"/>
              <a:t> </a:t>
            </a:r>
            <a:r>
              <a:rPr lang="sl-SI" sz="1400" dirty="0" smtClean="0"/>
              <a:t>                                                                  sedmi </a:t>
            </a:r>
            <a:r>
              <a:rPr lang="sl-SI" sz="1400" dirty="0"/>
              <a:t>najvišji na svetu. </a:t>
            </a:r>
            <a:r>
              <a:rPr lang="sl-SI" sz="1400" dirty="0" smtClean="0">
                <a:hlinkClick r:id="rId3"/>
              </a:rPr>
              <a:t>Wikipedija</a:t>
            </a:r>
            <a:r>
              <a:rPr lang="sl-SI" sz="1400" dirty="0" smtClean="0"/>
              <a:t>)</a:t>
            </a:r>
          </a:p>
        </p:txBody>
      </p:sp>
      <p:pic>
        <p:nvPicPr>
          <p:cNvPr id="4" name="Slika 3" descr="http://www.slovenia.info/pictures/hiking/7/2009/Lasko_203576.jpg"/>
          <p:cNvPicPr/>
          <p:nvPr/>
        </p:nvPicPr>
        <p:blipFill>
          <a:blip r:embed="rId4"/>
          <a:srcRect/>
          <a:stretch>
            <a:fillRect/>
          </a:stretch>
        </p:blipFill>
        <p:spPr bwMode="auto">
          <a:xfrm>
            <a:off x="505578" y="3105150"/>
            <a:ext cx="3581400" cy="2381250"/>
          </a:xfrm>
          <a:prstGeom prst="rect">
            <a:avLst/>
          </a:prstGeom>
          <a:noFill/>
          <a:ln w="9525">
            <a:noFill/>
            <a:miter lim="800000"/>
            <a:headEnd/>
            <a:tailEnd/>
          </a:ln>
        </p:spPr>
      </p:pic>
      <p:pic>
        <p:nvPicPr>
          <p:cNvPr id="5" name="Slika 4" descr="http://trajekt.org/wp/wp-content/gallery/tap_punkt/tet.jpg"/>
          <p:cNvPicPr/>
          <p:nvPr/>
        </p:nvPicPr>
        <p:blipFill>
          <a:blip r:embed="rId5" cstate="print"/>
          <a:srcRect/>
          <a:stretch>
            <a:fillRect/>
          </a:stretch>
        </p:blipFill>
        <p:spPr bwMode="auto">
          <a:xfrm>
            <a:off x="4246132" y="3717032"/>
            <a:ext cx="4552950"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sl-SI" sz="3200" dirty="0" smtClean="0"/>
              <a:t>c)Severovzhodno predalpsko hribovje:</a:t>
            </a:r>
          </a:p>
        </p:txBody>
      </p:sp>
      <p:sp>
        <p:nvSpPr>
          <p:cNvPr id="7171" name="Rectangle 3"/>
          <p:cNvSpPr>
            <a:spLocks noGrp="1" noChangeArrowheads="1"/>
          </p:cNvSpPr>
          <p:nvPr>
            <p:ph type="body" idx="1"/>
          </p:nvPr>
        </p:nvSpPr>
        <p:spPr/>
        <p:txBody>
          <a:bodyPr/>
          <a:lstStyle/>
          <a:p>
            <a:pPr eaLnBrk="1" hangingPunct="1">
              <a:buFontTx/>
              <a:buChar char="-"/>
            </a:pPr>
            <a:endParaRPr lang="sl-SI" sz="2800" dirty="0" smtClean="0"/>
          </a:p>
          <a:p>
            <a:pPr eaLnBrk="1" hangingPunct="1">
              <a:buFontTx/>
              <a:buChar char="-"/>
            </a:pPr>
            <a:r>
              <a:rPr lang="sl-SI" sz="2800" dirty="0" smtClean="0"/>
              <a:t>Zgornja Savinjska dolina,</a:t>
            </a:r>
          </a:p>
          <a:p>
            <a:pPr eaLnBrk="1" hangingPunct="1">
              <a:buFontTx/>
              <a:buChar char="-"/>
            </a:pPr>
            <a:r>
              <a:rPr lang="sl-SI" sz="2800" dirty="0" smtClean="0"/>
              <a:t>Šaleška dolina, (Velenjska)</a:t>
            </a:r>
          </a:p>
          <a:p>
            <a:pPr eaLnBrk="1" hangingPunct="1">
              <a:buFontTx/>
              <a:buChar char="-"/>
            </a:pPr>
            <a:r>
              <a:rPr lang="sl-SI" sz="2800" dirty="0" smtClean="0"/>
              <a:t>Celjska kotlina,</a:t>
            </a:r>
          </a:p>
          <a:p>
            <a:pPr eaLnBrk="1" hangingPunct="1">
              <a:buFontTx/>
              <a:buChar char="-"/>
            </a:pPr>
            <a:r>
              <a:rPr lang="sl-SI" sz="2800" dirty="0" smtClean="0"/>
              <a:t>Vitanjske(-Konjiške) Karavanke,</a:t>
            </a:r>
          </a:p>
          <a:p>
            <a:pPr eaLnBrk="1" hangingPunct="1">
              <a:buFontTx/>
              <a:buChar char="-"/>
            </a:pPr>
            <a:r>
              <a:rPr lang="sl-SI" sz="2800" dirty="0" smtClean="0"/>
              <a:t>Pohorsko Podravje</a:t>
            </a:r>
          </a:p>
          <a:p>
            <a:pPr marL="0" indent="0" eaLnBrk="1" hangingPunct="1">
              <a:buNone/>
            </a:pPr>
            <a:r>
              <a:rPr lang="sl-SI" sz="2800" dirty="0">
                <a:solidFill>
                  <a:srgbClr val="002060"/>
                </a:solidFill>
              </a:rPr>
              <a:t>(vse poiščite na zemljevidu)</a:t>
            </a:r>
          </a:p>
          <a:p>
            <a:pPr marL="0" indent="0" eaLnBrk="1" hangingPunct="1">
              <a:buNone/>
            </a:pPr>
            <a:endParaRPr lang="sl-SI"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sl-SI" sz="3200" dirty="0" smtClean="0"/>
              <a:t>2. KAMNINSKA ZGRADBA</a:t>
            </a:r>
          </a:p>
        </p:txBody>
      </p:sp>
      <p:sp>
        <p:nvSpPr>
          <p:cNvPr id="9219" name="Rectangle 3"/>
          <p:cNvSpPr>
            <a:spLocks noGrp="1" noChangeArrowheads="1"/>
          </p:cNvSpPr>
          <p:nvPr>
            <p:ph type="body" idx="1"/>
          </p:nvPr>
        </p:nvSpPr>
        <p:spPr/>
        <p:txBody>
          <a:bodyPr/>
          <a:lstStyle/>
          <a:p>
            <a:pPr eaLnBrk="1" hangingPunct="1">
              <a:buFontTx/>
              <a:buNone/>
            </a:pPr>
            <a:r>
              <a:rPr lang="sl-SI" sz="2800" dirty="0" smtClean="0"/>
              <a:t>Pestra geološka sestava:</a:t>
            </a:r>
          </a:p>
          <a:p>
            <a:pPr eaLnBrk="1" hangingPunct="1"/>
            <a:r>
              <a:rPr lang="sl-SI" sz="2800" dirty="0" smtClean="0"/>
              <a:t>apnenec </a:t>
            </a:r>
            <a:r>
              <a:rPr lang="sl-SI" sz="2400" dirty="0" smtClean="0"/>
              <a:t>(najvišji vrhovi),</a:t>
            </a:r>
          </a:p>
          <a:p>
            <a:pPr eaLnBrk="1" hangingPunct="1"/>
            <a:r>
              <a:rPr lang="sl-SI" sz="2800" dirty="0" smtClean="0"/>
              <a:t>nepropustne sedimentne kamnine </a:t>
            </a:r>
            <a:r>
              <a:rPr lang="sl-SI" sz="2400" dirty="0" smtClean="0"/>
              <a:t>(laporji, peščenjaki),</a:t>
            </a:r>
          </a:p>
          <a:p>
            <a:pPr eaLnBrk="1" hangingPunct="1"/>
            <a:r>
              <a:rPr lang="sl-SI" sz="2800" dirty="0" smtClean="0"/>
              <a:t>metamorfne kamnine </a:t>
            </a:r>
            <a:r>
              <a:rPr lang="sl-SI" sz="2400" dirty="0" smtClean="0"/>
              <a:t>(pohorski marmor),</a:t>
            </a:r>
          </a:p>
          <a:p>
            <a:pPr eaLnBrk="1" hangingPunct="1"/>
            <a:r>
              <a:rPr lang="sl-SI" sz="2800" dirty="0" smtClean="0"/>
              <a:t>magmatske kamnine </a:t>
            </a:r>
            <a:r>
              <a:rPr lang="sl-SI" sz="2400" dirty="0" smtClean="0"/>
              <a:t>(tuf),</a:t>
            </a:r>
          </a:p>
          <a:p>
            <a:pPr eaLnBrk="1" hangingPunct="1"/>
            <a:r>
              <a:rPr lang="sl-SI" sz="2800" dirty="0" smtClean="0"/>
              <a:t>rečni nanosi na dnu dolin in kotlin </a:t>
            </a:r>
            <a:r>
              <a:rPr lang="sl-SI" sz="2400" dirty="0" smtClean="0"/>
              <a:t>(prod in pesek).</a:t>
            </a:r>
          </a:p>
          <a:p>
            <a:pPr eaLnBrk="1" hangingPunct="1">
              <a:buFontTx/>
              <a:buNone/>
            </a:pPr>
            <a:endParaRPr lang="sl-SI"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2800" dirty="0" smtClean="0">
                <a:solidFill>
                  <a:srgbClr val="002060"/>
                </a:solidFill>
              </a:rPr>
              <a:t>(za tiste, ki želite vedeti več)</a:t>
            </a:r>
            <a:br>
              <a:rPr lang="sl-SI" sz="2800" dirty="0" smtClean="0">
                <a:solidFill>
                  <a:srgbClr val="002060"/>
                </a:solidFill>
              </a:rPr>
            </a:br>
            <a:r>
              <a:rPr lang="sl-SI" sz="2800" dirty="0" smtClean="0"/>
              <a:t>Rečne terase (Dobrave so SZ del Ljubljanske kotline)</a:t>
            </a:r>
            <a:br>
              <a:rPr lang="sl-SI" sz="2800" dirty="0" smtClean="0"/>
            </a:br>
            <a:r>
              <a:rPr lang="sl-SI" sz="1600" dirty="0">
                <a:hlinkClick r:id="rId2"/>
              </a:rPr>
              <a:t>https://eucbeniki.sio.si/geo1/2501/index5.html</a:t>
            </a:r>
            <a:endParaRPr lang="sl-SI" sz="1600" dirty="0"/>
          </a:p>
        </p:txBody>
      </p:sp>
      <p:pic>
        <p:nvPicPr>
          <p:cNvPr id="4" name="Ograda vsebine 3" descr="http://www2.arnes.si/%7Eoskrzv2/Slike/Povrsje/Dobrave2.jpg"/>
          <p:cNvPicPr>
            <a:picLocks noGrp="1"/>
          </p:cNvPicPr>
          <p:nvPr>
            <p:ph idx="1"/>
          </p:nvPr>
        </p:nvPicPr>
        <p:blipFill>
          <a:blip r:embed="rId3"/>
          <a:srcRect/>
          <a:stretch>
            <a:fillRect/>
          </a:stretch>
        </p:blipFill>
        <p:spPr bwMode="auto">
          <a:xfrm>
            <a:off x="3851920" y="2204864"/>
            <a:ext cx="4871511" cy="3657600"/>
          </a:xfrm>
          <a:prstGeom prst="rect">
            <a:avLst/>
          </a:prstGeom>
          <a:noFill/>
          <a:ln w="9525">
            <a:noFill/>
            <a:miter lim="800000"/>
            <a:headEnd/>
            <a:tailEnd/>
          </a:ln>
        </p:spPr>
      </p:pic>
      <p:pic>
        <p:nvPicPr>
          <p:cNvPr id="8194" name="Picture 2" descr="Rezultat iskanja slik za simulacija nastanek re&amp;ccaron;nih teras"/>
          <p:cNvPicPr>
            <a:picLocks noChangeAspect="1" noChangeArrowheads="1"/>
          </p:cNvPicPr>
          <p:nvPr/>
        </p:nvPicPr>
        <p:blipFill>
          <a:blip r:embed="rId4"/>
          <a:srcRect/>
          <a:stretch>
            <a:fillRect/>
          </a:stretch>
        </p:blipFill>
        <p:spPr bwMode="auto">
          <a:xfrm>
            <a:off x="539552" y="2132856"/>
            <a:ext cx="3143272" cy="408930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besedila 2"/>
          <p:cNvSpPr>
            <a:spLocks noGrp="1"/>
          </p:cNvSpPr>
          <p:nvPr>
            <p:ph type="body" idx="1"/>
          </p:nvPr>
        </p:nvSpPr>
        <p:spPr/>
        <p:txBody>
          <a:bodyPr/>
          <a:lstStyle/>
          <a:p>
            <a:r>
              <a:rPr lang="sl-SI" dirty="0" smtClean="0"/>
              <a:t>Savske terase</a:t>
            </a:r>
            <a:endParaRPr lang="sl-SI" dirty="0"/>
          </a:p>
        </p:txBody>
      </p:sp>
      <p:sp>
        <p:nvSpPr>
          <p:cNvPr id="5" name="Ograda besedila 4"/>
          <p:cNvSpPr>
            <a:spLocks noGrp="1"/>
          </p:cNvSpPr>
          <p:nvPr>
            <p:ph type="body" sz="quarter" idx="3"/>
          </p:nvPr>
        </p:nvSpPr>
        <p:spPr/>
        <p:txBody>
          <a:bodyPr/>
          <a:lstStyle/>
          <a:p>
            <a:endParaRPr lang="sl-SI"/>
          </a:p>
        </p:txBody>
      </p:sp>
      <p:pic>
        <p:nvPicPr>
          <p:cNvPr id="7" name="irc_mi" descr="http://www2.arnes.si/%7Eoskrzv2/Slike/Povrsje/Dobrave1.jpg"/>
          <p:cNvPicPr>
            <a:picLocks noGrp="1"/>
          </p:cNvPicPr>
          <p:nvPr>
            <p:ph sz="half" idx="2"/>
          </p:nvPr>
        </p:nvPicPr>
        <p:blipFill>
          <a:blip r:embed="rId2"/>
          <a:srcRect/>
          <a:stretch>
            <a:fillRect/>
          </a:stretch>
        </p:blipFill>
        <p:spPr bwMode="auto">
          <a:xfrm>
            <a:off x="457200" y="2633803"/>
            <a:ext cx="4040188" cy="3033431"/>
          </a:xfrm>
          <a:prstGeom prst="rect">
            <a:avLst/>
          </a:prstGeom>
          <a:noFill/>
          <a:ln w="9525">
            <a:noFill/>
            <a:miter lim="800000"/>
            <a:headEnd/>
            <a:tailEnd/>
          </a:ln>
        </p:spPr>
      </p:pic>
      <p:pic>
        <p:nvPicPr>
          <p:cNvPr id="9" name="Ograda vsebine 8" descr="http://www2.arnes.si/%7Eoskrzv2/Slike/Povrsje/krisko_polje.gif"/>
          <p:cNvPicPr>
            <a:picLocks noGrp="1"/>
          </p:cNvPicPr>
          <p:nvPr>
            <p:ph sz="quarter" idx="4"/>
          </p:nvPr>
        </p:nvPicPr>
        <p:blipFill>
          <a:blip r:embed="rId3"/>
          <a:srcRect/>
          <a:stretch>
            <a:fillRect/>
          </a:stretch>
        </p:blipFill>
        <p:spPr bwMode="auto">
          <a:xfrm>
            <a:off x="4857752" y="2928934"/>
            <a:ext cx="3786214"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oščenke">
  <a:themeElements>
    <a:clrScheme name="Voščenk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Voščenke">
      <a:majorFont>
        <a:latin typeface="Comic Sans MS"/>
        <a:ea typeface=""/>
        <a:cs typeface=""/>
      </a:majorFont>
      <a:minorFont>
        <a:latin typeface="Comic Sans MS"/>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oščenk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Voščenk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Voščenk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Voščenk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Voščenk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Voščenk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Voščenk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Voščenk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1135</TotalTime>
  <Words>601</Words>
  <Application>Microsoft Office PowerPoint</Application>
  <PresentationFormat>Diaprojekcija na zaslonu (4:3)</PresentationFormat>
  <Paragraphs>73</Paragraphs>
  <Slides>12</Slides>
  <Notes>0</Notes>
  <HiddenSlides>0</HiddenSlides>
  <MMClips>0</MMClips>
  <ScaleCrop>false</ScaleCrop>
  <HeadingPairs>
    <vt:vector size="6" baseType="variant">
      <vt:variant>
        <vt:lpstr>Uporabljene pisave</vt:lpstr>
      </vt:variant>
      <vt:variant>
        <vt:i4>1</vt:i4>
      </vt:variant>
      <vt:variant>
        <vt:lpstr>Tema</vt:lpstr>
      </vt:variant>
      <vt:variant>
        <vt:i4>1</vt:i4>
      </vt:variant>
      <vt:variant>
        <vt:lpstr>Naslovi diapozitivov</vt:lpstr>
      </vt:variant>
      <vt:variant>
        <vt:i4>12</vt:i4>
      </vt:variant>
    </vt:vector>
  </HeadingPairs>
  <TitlesOfParts>
    <vt:vector size="14" baseType="lpstr">
      <vt:lpstr>Comic Sans MS</vt:lpstr>
      <vt:lpstr>Voščenke</vt:lpstr>
      <vt:lpstr>Pozdravljeni!</vt:lpstr>
      <vt:lpstr>PREDALPSKE POKRAJINE</vt:lpstr>
      <vt:lpstr>A) Predalpska hribovja delimo na:</vt:lpstr>
      <vt:lpstr>PowerPointova predstavitev</vt:lpstr>
      <vt:lpstr>b) Vzhodno predalpsko hribovje:</vt:lpstr>
      <vt:lpstr>c)Severovzhodno predalpsko hribovje:</vt:lpstr>
      <vt:lpstr>2. KAMNINSKA ZGRADBA</vt:lpstr>
      <vt:lpstr>(za tiste, ki želite vedeti več) Rečne terase (Dobrave so SZ del Ljubljanske kotline) https://eucbeniki.sio.si/geo1/2501/index5.html</vt:lpstr>
      <vt:lpstr>PowerPointova predstavitev</vt:lpstr>
      <vt:lpstr> 3. PODNEBJE </vt:lpstr>
      <vt:lpstr>- V kotlinah in dolinah je zelo pogost pojav temperaturnega obrata, ki ga spremljata megla in onesnažen zrak.  </vt:lpstr>
      <vt:lpstr>DOMAČA NALOGA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PREDALPSKE POKRAJINE</dc:title>
  <dc:creator>Ministerstvo za Šolstvo</dc:creator>
  <cp:lastModifiedBy>uporabnik</cp:lastModifiedBy>
  <cp:revision>48</cp:revision>
  <dcterms:created xsi:type="dcterms:W3CDTF">2009-04-06T06:07:14Z</dcterms:created>
  <dcterms:modified xsi:type="dcterms:W3CDTF">2020-03-22T17:39:52Z</dcterms:modified>
</cp:coreProperties>
</file>