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5" r:id="rId4"/>
    <p:sldId id="274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722"/>
  </p:normalViewPr>
  <p:slideViewPr>
    <p:cSldViewPr>
      <p:cViewPr varScale="1">
        <p:scale>
          <a:sx n="68" d="100"/>
          <a:sy n="68" d="100"/>
        </p:scale>
        <p:origin x="156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867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022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446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739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00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5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407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331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157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171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479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55BE-D8C2-4D92-BB4C-395AC5F263F8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919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jQJcRmzF0M&amp;list=PLyNSIFtjYCm--yxa5ZFJ9-uua_P7gYr4a&amp;index=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LK4D7gcLim0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4CD7E9E-1F33-4087-986B-EBE6D38FB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3" t="17801" r="28738" b="16401"/>
          <a:stretch/>
        </p:blipFill>
        <p:spPr>
          <a:xfrm>
            <a:off x="7583378" y="5478710"/>
            <a:ext cx="1152128" cy="64633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97A7A818-14B7-4569-B56D-15359D5F5A99}"/>
              </a:ext>
            </a:extLst>
          </p:cNvPr>
          <p:cNvSpPr/>
          <p:nvPr/>
        </p:nvSpPr>
        <p:spPr>
          <a:xfrm>
            <a:off x="1547664" y="6091554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https://www.youtube.com/watch?v=mjQJcRmzF0M&amp;list=PLyNSIFtjYCm--yxa5ZFJ9-uua_P7gYr4a&amp;index=2</a:t>
            </a:r>
            <a:endParaRPr lang="sl-SI" dirty="0"/>
          </a:p>
        </p:txBody>
      </p:sp>
      <p:pic>
        <p:nvPicPr>
          <p:cNvPr id="7" name="Slika 6" descr="Rezultat iskanja slik za children they listen, they watch clipart">
            <a:extLst>
              <a:ext uri="{FF2B5EF4-FFF2-40B4-BE49-F238E27FC236}">
                <a16:creationId xmlns:a16="http://schemas.microsoft.com/office/drawing/2014/main" id="{A78B8EDC-022E-49F6-B50C-6EC699F007A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977">
            <a:off x="227384" y="5371474"/>
            <a:ext cx="129299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A492D9F-99EC-41E9-8761-C74587FAC57F}"/>
              </a:ext>
            </a:extLst>
          </p:cNvPr>
          <p:cNvSpPr txBox="1"/>
          <p:nvPr/>
        </p:nvSpPr>
        <p:spPr>
          <a:xfrm>
            <a:off x="179512" y="18864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cap="all" dirty="0">
                <a:solidFill>
                  <a:schemeClr val="bg2">
                    <a:lumMod val="25000"/>
                  </a:schemeClr>
                </a:solidFill>
              </a:rPr>
              <a:t>EVOPLOCEFAL JE  imel z zelo močnimi koščenimi bodicami zaščiteno celotno telo. </a:t>
            </a:r>
            <a:r>
              <a:rPr lang="sl-SI" sz="2000" cap="all" dirty="0" err="1">
                <a:solidFill>
                  <a:schemeClr val="bg2">
                    <a:lumMod val="25000"/>
                  </a:schemeClr>
                </a:solidFill>
              </a:rPr>
              <a:t>ImEL</a:t>
            </a:r>
            <a:r>
              <a:rPr lang="sl-SI" sz="2000" cap="all" dirty="0">
                <a:solidFill>
                  <a:schemeClr val="bg2">
                    <a:lumMod val="25000"/>
                  </a:schemeClr>
                </a:solidFill>
              </a:rPr>
              <a:t> JE široko glavo, ki se na vratnem delu </a:t>
            </a:r>
            <a:r>
              <a:rPr lang="sl-SI" sz="2000" cap="all" dirty="0" err="1">
                <a:solidFill>
                  <a:schemeClr val="bg2">
                    <a:lumMod val="25000"/>
                  </a:schemeClr>
                </a:solidFill>
              </a:rPr>
              <a:t>končEVALA</a:t>
            </a:r>
            <a:r>
              <a:rPr lang="sl-SI" sz="2000" cap="all" dirty="0">
                <a:solidFill>
                  <a:schemeClr val="bg2">
                    <a:lumMod val="25000"/>
                  </a:schemeClr>
                </a:solidFill>
              </a:rPr>
              <a:t> v konice. Lobanja JE IMELA OB straneh močan oklep. Na koncu repa je imel do 2 kg težak kij, ki so ga sestavljali veliki, med seboj zliti kosi kosti. Z močnimi mišicami je zavihtel rep proti napadalcu in polomil kosti. TEHTAL JE 3 TONE.</a:t>
            </a:r>
          </a:p>
        </p:txBody>
      </p:sp>
      <p:pic>
        <p:nvPicPr>
          <p:cNvPr id="8194" name="Picture 2" descr="Эвоплоцефал">
            <a:extLst>
              <a:ext uri="{FF2B5EF4-FFF2-40B4-BE49-F238E27FC236}">
                <a16:creationId xmlns:a16="http://schemas.microsoft.com/office/drawing/2014/main" id="{34E1C824-FB9C-4353-BC37-231FC06EC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" b="4536"/>
          <a:stretch/>
        </p:blipFill>
        <p:spPr bwMode="auto">
          <a:xfrm>
            <a:off x="824106" y="2254550"/>
            <a:ext cx="7495787" cy="309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0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59773" y="50305"/>
            <a:ext cx="842493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/>
          </a:p>
          <a:p>
            <a:endParaRPr lang="sl-SI" dirty="0"/>
          </a:p>
          <a:p>
            <a:endParaRPr lang="sl-SI" cap="all" dirty="0">
              <a:solidFill>
                <a:srgbClr val="434343"/>
              </a:solidFill>
              <a:latin typeface="Montserrat"/>
            </a:endParaRPr>
          </a:p>
          <a:p>
            <a:r>
              <a:rPr lang="sl-SI" cap="all" dirty="0">
                <a:solidFill>
                  <a:srgbClr val="FF0000"/>
                </a:solidFill>
                <a:latin typeface="Montserrat"/>
              </a:rPr>
              <a:t>                                                          </a:t>
            </a:r>
          </a:p>
          <a:p>
            <a:endParaRPr lang="sl-SI" cap="all" dirty="0">
              <a:solidFill>
                <a:srgbClr val="FF0000"/>
              </a:solidFill>
              <a:latin typeface="Montserrat"/>
            </a:endParaRPr>
          </a:p>
          <a:p>
            <a:endParaRPr lang="sl-SI" cap="all" dirty="0">
              <a:solidFill>
                <a:srgbClr val="FF0000"/>
              </a:solidFill>
              <a:latin typeface="Montserrat"/>
            </a:endParaRPr>
          </a:p>
          <a:p>
            <a:endParaRPr lang="sl-SI" cap="all" dirty="0">
              <a:solidFill>
                <a:srgbClr val="FF0000"/>
              </a:solidFill>
              <a:latin typeface="Montserrat"/>
            </a:endParaRPr>
          </a:p>
          <a:p>
            <a:endParaRPr lang="sl-SI" cap="all" dirty="0">
              <a:solidFill>
                <a:srgbClr val="FF0000"/>
              </a:solidFill>
              <a:latin typeface="Montserrat"/>
            </a:endParaRPr>
          </a:p>
          <a:p>
            <a:endParaRPr lang="sl-SI" cap="all" dirty="0">
              <a:solidFill>
                <a:srgbClr val="FF0000"/>
              </a:solidFill>
              <a:latin typeface="Montserrat"/>
            </a:endParaRPr>
          </a:p>
          <a:p>
            <a:endParaRPr lang="sl-SI" cap="all" dirty="0">
              <a:solidFill>
                <a:srgbClr val="FF0000"/>
              </a:solidFill>
              <a:latin typeface="Montserrat"/>
            </a:endParaRPr>
          </a:p>
          <a:p>
            <a:endParaRPr lang="sl-SI" cap="all" dirty="0">
              <a:solidFill>
                <a:srgbClr val="FF000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r>
              <a:rPr lang="sl-SI" cap="all" dirty="0">
                <a:solidFill>
                  <a:srgbClr val="00B050"/>
                </a:solidFill>
                <a:latin typeface="Montserrat"/>
              </a:rPr>
              <a:t>zapleši z </a:t>
            </a:r>
            <a:r>
              <a:rPr lang="sl-SI" cap="all" dirty="0" err="1">
                <a:solidFill>
                  <a:srgbClr val="00B050"/>
                </a:solidFill>
                <a:latin typeface="Montserrat"/>
              </a:rPr>
              <a:t>dINOM</a:t>
            </a:r>
            <a:r>
              <a:rPr lang="sl-SI" cap="all" dirty="0">
                <a:solidFill>
                  <a:srgbClr val="00B050"/>
                </a:solidFill>
                <a:latin typeface="Montserrat"/>
              </a:rPr>
              <a:t>:</a:t>
            </a:r>
          </a:p>
          <a:p>
            <a:r>
              <a:rPr lang="sl-SI" dirty="0">
                <a:hlinkClick r:id="rId2"/>
              </a:rPr>
              <a:t>https://www.youtube.com/watch?v=LK4D7gcLim0</a:t>
            </a:r>
            <a:endParaRPr lang="sl-SI" cap="all" dirty="0">
              <a:solidFill>
                <a:srgbClr val="FF000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</p:txBody>
      </p:sp>
      <p:pic>
        <p:nvPicPr>
          <p:cNvPr id="4" name="Slika 3" descr="Rezultat iskanja slik za children create clipart">
            <a:extLst>
              <a:ext uri="{FF2B5EF4-FFF2-40B4-BE49-F238E27FC236}">
                <a16:creationId xmlns:a16="http://schemas.microsoft.com/office/drawing/2014/main" id="{51512455-AFE9-4E16-BA0B-07597A58C30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8"/>
          <a:stretch/>
        </p:blipFill>
        <p:spPr bwMode="auto">
          <a:xfrm rot="20081151">
            <a:off x="572287" y="1412315"/>
            <a:ext cx="2756256" cy="2056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814DFD6-0184-4322-919C-280FF22A91FB}"/>
              </a:ext>
            </a:extLst>
          </p:cNvPr>
          <p:cNvSpPr txBox="1"/>
          <p:nvPr/>
        </p:nvSpPr>
        <p:spPr>
          <a:xfrm>
            <a:off x="7259562" y="6426612"/>
            <a:ext cx="188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/>
              <a:t>Vir: Internet</a:t>
            </a:r>
          </a:p>
        </p:txBody>
      </p:sp>
      <p:pic>
        <p:nvPicPr>
          <p:cNvPr id="6" name="Slika 5" descr="Rezultat iskanja slik za children dancing clipart">
            <a:extLst>
              <a:ext uri="{FF2B5EF4-FFF2-40B4-BE49-F238E27FC236}">
                <a16:creationId xmlns:a16="http://schemas.microsoft.com/office/drawing/2014/main" id="{3ADA825F-BA02-42E5-84BC-43BD4DBC3E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6286">
            <a:off x="4211696" y="2535280"/>
            <a:ext cx="3331522" cy="2395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90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6E6D4A3-5CF9-4B43-906E-D489ADA37BEF}"/>
              </a:ext>
            </a:extLst>
          </p:cNvPr>
          <p:cNvSpPr txBox="1"/>
          <p:nvPr/>
        </p:nvSpPr>
        <p:spPr>
          <a:xfrm>
            <a:off x="539552" y="4766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RAČUNAJMO Z DINOZAVRI:</a:t>
            </a:r>
          </a:p>
          <a:p>
            <a:r>
              <a:rPr lang="sl-SI" dirty="0"/>
              <a:t>RAČUNE ZAPIŠI NA LIST IN JIH REŠI. (REŠITEV PREVERI NA ZASLONU.)</a:t>
            </a:r>
          </a:p>
        </p:txBody>
      </p:sp>
      <p:pic>
        <p:nvPicPr>
          <p:cNvPr id="7172" name="Picture 4" descr="vidaXL Stoječi plišasti dinozaver stegozaver XXL zelen in oranžen ...">
            <a:extLst>
              <a:ext uri="{FF2B5EF4-FFF2-40B4-BE49-F238E27FC236}">
                <a16:creationId xmlns:a16="http://schemas.microsoft.com/office/drawing/2014/main" id="{8482C2C5-6697-4E1E-A251-6811F11DE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72546" cy="6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idaXL Stoječi plišasti dinozaver stegozaver XXL zelen in oranžen ...">
            <a:extLst>
              <a:ext uri="{FF2B5EF4-FFF2-40B4-BE49-F238E27FC236}">
                <a16:creationId xmlns:a16="http://schemas.microsoft.com/office/drawing/2014/main" id="{0627074E-847E-4F99-814E-DA620F97D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36" y="1196751"/>
            <a:ext cx="772546" cy="6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idaXL Stoječi plišasti dinozaver stegozaver XXL zelen in oranžen ...">
            <a:extLst>
              <a:ext uri="{FF2B5EF4-FFF2-40B4-BE49-F238E27FC236}">
                <a16:creationId xmlns:a16="http://schemas.microsoft.com/office/drawing/2014/main" id="{56EB5559-2AB5-4701-83F8-DC9F895C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0"/>
            <a:ext cx="772546" cy="6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daXL Stoječi plišasti dinozaver stegozaver XXL zelen in oranžen ...">
            <a:extLst>
              <a:ext uri="{FF2B5EF4-FFF2-40B4-BE49-F238E27FC236}">
                <a16:creationId xmlns:a16="http://schemas.microsoft.com/office/drawing/2014/main" id="{824F64C4-9F88-4300-8FE1-85595E5C2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84" y="1189479"/>
            <a:ext cx="772546" cy="6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idaXL Stoječi plišasti dinozaver stegozaver XXL zelen in oranžen ...">
            <a:extLst>
              <a:ext uri="{FF2B5EF4-FFF2-40B4-BE49-F238E27FC236}">
                <a16:creationId xmlns:a16="http://schemas.microsoft.com/office/drawing/2014/main" id="{EAC65472-F491-4443-9A33-9BAD06FBA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30" y="1189479"/>
            <a:ext cx="772546" cy="6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aXL Stoječi plišasti dinozaver stegozaver XXL zelen in oranžen ...">
            <a:extLst>
              <a:ext uri="{FF2B5EF4-FFF2-40B4-BE49-F238E27FC236}">
                <a16:creationId xmlns:a16="http://schemas.microsoft.com/office/drawing/2014/main" id="{ABE24EAA-9DF2-452D-82B1-19EF76529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54668"/>
            <a:ext cx="772546" cy="6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aXL Stoječi plišasti dinozaver stegozaver XXL zelen in oranžen ...">
            <a:extLst>
              <a:ext uri="{FF2B5EF4-FFF2-40B4-BE49-F238E27FC236}">
                <a16:creationId xmlns:a16="http://schemas.microsoft.com/office/drawing/2014/main" id="{8F578EB9-3FC1-40D6-B89B-B2D5C28DF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62" y="1123003"/>
            <a:ext cx="772546" cy="6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C324F3B-3B29-4A86-A384-C08BE9A48118}"/>
              </a:ext>
            </a:extLst>
          </p:cNvPr>
          <p:cNvSpPr txBox="1"/>
          <p:nvPr/>
        </p:nvSpPr>
        <p:spPr>
          <a:xfrm>
            <a:off x="4283968" y="1209567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+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AB69C93-FCC4-4794-B199-A40269F92FFD}"/>
              </a:ext>
            </a:extLst>
          </p:cNvPr>
          <p:cNvSpPr txBox="1"/>
          <p:nvPr/>
        </p:nvSpPr>
        <p:spPr>
          <a:xfrm>
            <a:off x="7185093" y="2894681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=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8BA44CA-D690-4B60-A03D-2377537441F8}"/>
              </a:ext>
            </a:extLst>
          </p:cNvPr>
          <p:cNvSpPr txBox="1"/>
          <p:nvPr/>
        </p:nvSpPr>
        <p:spPr>
          <a:xfrm>
            <a:off x="539552" y="2204864"/>
            <a:ext cx="266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RAČUN:    5 + 2 =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F1BC4B3-F708-4929-974A-47C551DCDDCC}"/>
              </a:ext>
            </a:extLst>
          </p:cNvPr>
          <p:cNvSpPr txBox="1"/>
          <p:nvPr/>
        </p:nvSpPr>
        <p:spPr>
          <a:xfrm>
            <a:off x="3208377" y="2174086"/>
            <a:ext cx="121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AutoShape 6" descr="Архів матеріалів - Сайт Сєви Вржежевського">
            <a:extLst>
              <a:ext uri="{FF2B5EF4-FFF2-40B4-BE49-F238E27FC236}">
                <a16:creationId xmlns:a16="http://schemas.microsoft.com/office/drawing/2014/main" id="{4E5C79A9-B6DE-4EB8-A0CE-A77F792B16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0FD9D1E6-3E57-467A-BAF2-81A68E0EB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45" y="3019560"/>
            <a:ext cx="890264" cy="626853"/>
          </a:xfrm>
          <a:prstGeom prst="rect">
            <a:avLst/>
          </a:prstGeom>
        </p:spPr>
      </p:pic>
      <p:sp>
        <p:nvSpPr>
          <p:cNvPr id="17" name="AutoShape 8" descr="Архів матеріалів - Сайт Сєви Вржежевського">
            <a:extLst>
              <a:ext uri="{FF2B5EF4-FFF2-40B4-BE49-F238E27FC236}">
                <a16:creationId xmlns:a16="http://schemas.microsoft.com/office/drawing/2014/main" id="{38B431BE-B640-4BC7-B95D-B11F2AA9E6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F13B3E7D-F83E-402E-89EE-466820E72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78" y="3014935"/>
            <a:ext cx="890264" cy="626853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DAC83932-53FB-4107-A32B-484EA5DC5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845" y="2954547"/>
            <a:ext cx="890264" cy="626853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757530F7-AFBA-46A3-BE32-848C7E0D3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344" y="2963173"/>
            <a:ext cx="890264" cy="626853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07DBA8EE-B3EB-461D-BA5E-ECC2E976E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230" y="2954547"/>
            <a:ext cx="890264" cy="626853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4A3E5082-210C-4568-A5D4-BBB73B16C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093" y="2922882"/>
            <a:ext cx="890264" cy="626853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FC3D6BF4-C787-49BB-AF43-E78B05750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876" y="2922881"/>
            <a:ext cx="890264" cy="626853"/>
          </a:xfrm>
          <a:prstGeom prst="rect">
            <a:avLst/>
          </a:prstGeom>
        </p:spPr>
      </p:pic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EC6143AB-B283-4F47-A4DA-D1E0A5DC6C26}"/>
              </a:ext>
            </a:extLst>
          </p:cNvPr>
          <p:cNvSpPr txBox="1"/>
          <p:nvPr/>
        </p:nvSpPr>
        <p:spPr>
          <a:xfrm>
            <a:off x="3346433" y="303597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+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279404B6-3837-485A-9957-C1C165A25FB9}"/>
              </a:ext>
            </a:extLst>
          </p:cNvPr>
          <p:cNvSpPr txBox="1"/>
          <p:nvPr/>
        </p:nvSpPr>
        <p:spPr>
          <a:xfrm>
            <a:off x="2665241" y="4639151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+</a:t>
            </a:r>
          </a:p>
        </p:txBody>
      </p:sp>
      <p:pic>
        <p:nvPicPr>
          <p:cNvPr id="28" name="Slika 27">
            <a:extLst>
              <a:ext uri="{FF2B5EF4-FFF2-40B4-BE49-F238E27FC236}">
                <a16:creationId xmlns:a16="http://schemas.microsoft.com/office/drawing/2014/main" id="{3F50CA11-BC9B-4FD3-B2A5-C45483D72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91" y="2954547"/>
            <a:ext cx="890264" cy="626853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E0694852-4FAF-4867-8B10-74447F913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738" y="2889539"/>
            <a:ext cx="890264" cy="626853"/>
          </a:xfrm>
          <a:prstGeom prst="rect">
            <a:avLst/>
          </a:prstGeom>
        </p:spPr>
      </p:pic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869401F3-1B07-4012-B24C-BD3AA1EF6062}"/>
              </a:ext>
            </a:extLst>
          </p:cNvPr>
          <p:cNvSpPr txBox="1"/>
          <p:nvPr/>
        </p:nvSpPr>
        <p:spPr>
          <a:xfrm>
            <a:off x="657166" y="3807863"/>
            <a:ext cx="266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RAČUN:    4 + 5 =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2A549C77-FE58-45D0-B056-B3CD2A7A3D45}"/>
              </a:ext>
            </a:extLst>
          </p:cNvPr>
          <p:cNvSpPr txBox="1"/>
          <p:nvPr/>
        </p:nvSpPr>
        <p:spPr>
          <a:xfrm>
            <a:off x="3216761" y="3777086"/>
            <a:ext cx="121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7178" name="Picture 10" descr="Dinozaver Stegozaver XXL - IgračkeDenis.si">
            <a:extLst>
              <a:ext uri="{FF2B5EF4-FFF2-40B4-BE49-F238E27FC236}">
                <a16:creationId xmlns:a16="http://schemas.microsoft.com/office/drawing/2014/main" id="{D375725D-09D8-487E-99C0-7664FE8C3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23264" r="7456" b="19580"/>
          <a:stretch/>
        </p:blipFill>
        <p:spPr bwMode="auto">
          <a:xfrm>
            <a:off x="441336" y="4643776"/>
            <a:ext cx="759164" cy="5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Dinozaver Stegozaver XXL - IgračkeDenis.si">
            <a:extLst>
              <a:ext uri="{FF2B5EF4-FFF2-40B4-BE49-F238E27FC236}">
                <a16:creationId xmlns:a16="http://schemas.microsoft.com/office/drawing/2014/main" id="{68066C31-0CFA-4AF1-8B47-C58D3FCF2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23264" r="7456" b="19580"/>
          <a:stretch/>
        </p:blipFill>
        <p:spPr bwMode="auto">
          <a:xfrm>
            <a:off x="1176928" y="4639151"/>
            <a:ext cx="759164" cy="5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Dinozaver Stegozaver XXL - IgračkeDenis.si">
            <a:extLst>
              <a:ext uri="{FF2B5EF4-FFF2-40B4-BE49-F238E27FC236}">
                <a16:creationId xmlns:a16="http://schemas.microsoft.com/office/drawing/2014/main" id="{960318CA-D3A4-4483-B94D-9015F21BD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23264" r="7456" b="19580"/>
          <a:stretch/>
        </p:blipFill>
        <p:spPr bwMode="auto">
          <a:xfrm>
            <a:off x="1914395" y="4634526"/>
            <a:ext cx="759164" cy="5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Dinozaver Stegozaver XXL - IgračkeDenis.si">
            <a:extLst>
              <a:ext uri="{FF2B5EF4-FFF2-40B4-BE49-F238E27FC236}">
                <a16:creationId xmlns:a16="http://schemas.microsoft.com/office/drawing/2014/main" id="{76BEE74F-EC77-4FD2-9CAE-0E3D4896B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23264" r="7456" b="19580"/>
          <a:stretch/>
        </p:blipFill>
        <p:spPr bwMode="auto">
          <a:xfrm>
            <a:off x="3045239" y="4668739"/>
            <a:ext cx="759164" cy="5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Dinozaver Stegozaver XXL - IgračkeDenis.si">
            <a:extLst>
              <a:ext uri="{FF2B5EF4-FFF2-40B4-BE49-F238E27FC236}">
                <a16:creationId xmlns:a16="http://schemas.microsoft.com/office/drawing/2014/main" id="{2529764B-75C7-4AA2-B78F-9B330940E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23264" r="7456" b="19580"/>
          <a:stretch/>
        </p:blipFill>
        <p:spPr bwMode="auto">
          <a:xfrm>
            <a:off x="3848013" y="4589205"/>
            <a:ext cx="759164" cy="5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Dinozaver Stegozaver XXL - IgračkeDenis.si">
            <a:extLst>
              <a:ext uri="{FF2B5EF4-FFF2-40B4-BE49-F238E27FC236}">
                <a16:creationId xmlns:a16="http://schemas.microsoft.com/office/drawing/2014/main" id="{919407F3-20C7-4543-A8DA-7314DB4FB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23264" r="7456" b="19580"/>
          <a:stretch/>
        </p:blipFill>
        <p:spPr bwMode="auto">
          <a:xfrm>
            <a:off x="4621691" y="4634525"/>
            <a:ext cx="759164" cy="5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Dinozaver Stegozaver XXL - IgračkeDenis.si">
            <a:extLst>
              <a:ext uri="{FF2B5EF4-FFF2-40B4-BE49-F238E27FC236}">
                <a16:creationId xmlns:a16="http://schemas.microsoft.com/office/drawing/2014/main" id="{D0B0824F-626E-4008-AC18-285980EF6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23264" r="7456" b="19580"/>
          <a:stretch/>
        </p:blipFill>
        <p:spPr bwMode="auto">
          <a:xfrm>
            <a:off x="5395369" y="4605797"/>
            <a:ext cx="759164" cy="5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Dinozaver Stegozaver XXL - IgračkeDenis.si">
            <a:extLst>
              <a:ext uri="{FF2B5EF4-FFF2-40B4-BE49-F238E27FC236}">
                <a16:creationId xmlns:a16="http://schemas.microsoft.com/office/drawing/2014/main" id="{CA8D5A93-3F06-48C8-89ED-F3B270A08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23264" r="7456" b="19580"/>
          <a:stretch/>
        </p:blipFill>
        <p:spPr bwMode="auto">
          <a:xfrm>
            <a:off x="6018156" y="4634525"/>
            <a:ext cx="759164" cy="48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Dinozaver Stegozaver XXL - IgračkeDenis.si">
            <a:extLst>
              <a:ext uri="{FF2B5EF4-FFF2-40B4-BE49-F238E27FC236}">
                <a16:creationId xmlns:a16="http://schemas.microsoft.com/office/drawing/2014/main" id="{A30A493B-F639-4E82-9577-608E0DA84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23264" r="7456" b="19580"/>
          <a:stretch/>
        </p:blipFill>
        <p:spPr bwMode="auto">
          <a:xfrm>
            <a:off x="6713961" y="4629265"/>
            <a:ext cx="759164" cy="5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C9CB1E1F-F7BF-477C-8AE4-3395A3E412B3}"/>
              </a:ext>
            </a:extLst>
          </p:cNvPr>
          <p:cNvSpPr txBox="1"/>
          <p:nvPr/>
        </p:nvSpPr>
        <p:spPr>
          <a:xfrm>
            <a:off x="514432" y="5406911"/>
            <a:ext cx="266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RAČUN:    3 + 6 =</a:t>
            </a: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7625E9EA-F92B-44CB-AE62-0EA766DA748B}"/>
              </a:ext>
            </a:extLst>
          </p:cNvPr>
          <p:cNvSpPr txBox="1"/>
          <p:nvPr/>
        </p:nvSpPr>
        <p:spPr>
          <a:xfrm>
            <a:off x="3064361" y="5406021"/>
            <a:ext cx="121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1E5485E3-3E85-42BF-A9B5-F6AF360F0A03}"/>
              </a:ext>
            </a:extLst>
          </p:cNvPr>
          <p:cNvSpPr txBox="1"/>
          <p:nvPr/>
        </p:nvSpPr>
        <p:spPr>
          <a:xfrm>
            <a:off x="7400107" y="465351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=</a:t>
            </a: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842E8464-D4A1-43E3-A5F6-F2F8B3CBC850}"/>
              </a:ext>
            </a:extLst>
          </p:cNvPr>
          <p:cNvSpPr txBox="1"/>
          <p:nvPr/>
        </p:nvSpPr>
        <p:spPr>
          <a:xfrm>
            <a:off x="6208158" y="116161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362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12" grpId="0"/>
      <p:bldP spid="26" grpId="0"/>
      <p:bldP spid="27" grpId="0"/>
      <p:bldP spid="30" grpId="0"/>
      <p:bldP spid="31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39560E1C-BFDE-45F5-8640-CA3982AF1941}"/>
              </a:ext>
            </a:extLst>
          </p:cNvPr>
          <p:cNvSpPr/>
          <p:nvPr/>
        </p:nvSpPr>
        <p:spPr>
          <a:xfrm>
            <a:off x="0" y="1052736"/>
            <a:ext cx="8316686" cy="4609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sl-SI" sz="2000" b="1" cap="all" dirty="0">
                <a:solidFill>
                  <a:srgbClr val="FF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Če bi bil</a:t>
            </a:r>
            <a:r>
              <a:rPr lang="sl-SI" sz="2000" cap="all" dirty="0">
                <a:solidFill>
                  <a:srgbClr val="FF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…. Otroka spodbujajte, da dokonča poved čim hitreje. 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sl-SI" sz="2000" cap="all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sl-SI" sz="20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          Če bi bil kralj, bi …,</a:t>
            </a:r>
            <a:endParaRPr lang="sl-SI" sz="2000" cap="all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sl-SI" sz="2000" cap="all" dirty="0">
                <a:solidFill>
                  <a:srgbClr val="606569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sl-SI" sz="2000" cap="all" dirty="0">
                <a:solidFill>
                  <a:schemeClr val="tx2">
                    <a:lumMod val="75000"/>
                  </a:schemeClr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Če bi bil igrača bi bil …,</a:t>
            </a:r>
            <a:endParaRPr lang="sl-SI" sz="2000" cap="all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sl-SI" sz="2000" cap="all" dirty="0">
                <a:solidFill>
                  <a:srgbClr val="606569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sl-SI" sz="2000" cap="all" dirty="0">
                <a:solidFill>
                  <a:schemeClr val="accent1">
                    <a:lumMod val="75000"/>
                  </a:schemeClr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Če bi imel čarobno palico, bi …,</a:t>
            </a:r>
            <a:endParaRPr lang="sl-SI" sz="2000" cap="all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sl-SI" sz="2000" cap="all" dirty="0">
                <a:solidFill>
                  <a:schemeClr val="accent2">
                    <a:lumMod val="75000"/>
                  </a:schemeClr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          Če bi bil starš, bi …,</a:t>
            </a:r>
            <a:endParaRPr lang="sl-SI" sz="2000" cap="all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sl-SI" sz="2000" cap="all" dirty="0">
                <a:solidFill>
                  <a:srgbClr val="606569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sl-SI" sz="2000" cap="all" dirty="0">
                <a:solidFill>
                  <a:schemeClr val="accent3">
                    <a:lumMod val="75000"/>
                  </a:schemeClr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Če bi bil učitelj, bi …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sl-SI" sz="2000" cap="all" dirty="0">
                <a:solidFill>
                  <a:schemeClr val="accent3">
                    <a:lumMod val="75000"/>
                  </a:schemeClr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sl-SI" sz="2000" cap="all" dirty="0">
                <a:solidFill>
                  <a:schemeClr val="accent5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če bi bil žival, BI BIL …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sl-SI" sz="2000" cap="all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sl-SI" sz="2000" cap="all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sl-SI" sz="2000" cap="all" dirty="0">
                <a:solidFill>
                  <a:srgbClr val="606569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          To je samo nekaj idej, odgovori bodo verjetno zelo zanimivi </a:t>
            </a:r>
            <a:r>
              <a:rPr lang="sl-SI" sz="2000" dirty="0">
                <a:solidFill>
                  <a:srgbClr val="606569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sl-SI" sz="2000" dirty="0"/>
          </a:p>
        </p:txBody>
      </p:sp>
      <p:pic>
        <p:nvPicPr>
          <p:cNvPr id="6" name="Slika 5" descr="Rezultat iskanja slik za children exercise clipart">
            <a:extLst>
              <a:ext uri="{FF2B5EF4-FFF2-40B4-BE49-F238E27FC236}">
                <a16:creationId xmlns:a16="http://schemas.microsoft.com/office/drawing/2014/main" id="{66FF931C-E0C8-48E8-BD44-B4D34442E9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914">
            <a:off x="5484027" y="2308824"/>
            <a:ext cx="2601997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EDEFBB17-E44F-456B-87B8-03AE2D7E1694}"/>
              </a:ext>
            </a:extLst>
          </p:cNvPr>
          <p:cNvSpPr/>
          <p:nvPr/>
        </p:nvSpPr>
        <p:spPr>
          <a:xfrm>
            <a:off x="7819022" y="6464958"/>
            <a:ext cx="1324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l-SI" dirty="0"/>
              <a:t>Vir: Internet</a:t>
            </a:r>
          </a:p>
        </p:txBody>
      </p:sp>
    </p:spTree>
    <p:extLst>
      <p:ext uri="{BB962C8B-B14F-4D97-AF65-F5344CB8AC3E}">
        <p14:creationId xmlns:p14="http://schemas.microsoft.com/office/powerpoint/2010/main" val="332533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245</Words>
  <Application>Microsoft Office PowerPoint</Application>
  <PresentationFormat>Diaprojekcija na zaslonu (4:3)</PresentationFormat>
  <Paragraphs>52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Calibri</vt:lpstr>
      <vt:lpstr>inherit</vt:lpstr>
      <vt:lpstr>Montserrat</vt:lpstr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PTICE PRI NAS</dc:title>
  <dc:creator>Mateja</dc:creator>
  <cp:lastModifiedBy>Tobija</cp:lastModifiedBy>
  <cp:revision>61</cp:revision>
  <dcterms:created xsi:type="dcterms:W3CDTF">2017-03-15T12:24:01Z</dcterms:created>
  <dcterms:modified xsi:type="dcterms:W3CDTF">2020-04-01T19:04:34Z</dcterms:modified>
</cp:coreProperties>
</file>